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4"/>
  </p:sldMasterIdLst>
  <p:notesMasterIdLst>
    <p:notesMasterId r:id="rId15"/>
  </p:notesMasterIdLst>
  <p:sldIdLst>
    <p:sldId id="256" r:id="rId5"/>
    <p:sldId id="258" r:id="rId6"/>
    <p:sldId id="257" r:id="rId7"/>
    <p:sldId id="259" r:id="rId8"/>
    <p:sldId id="260" r:id="rId9"/>
    <p:sldId id="264" r:id="rId10"/>
    <p:sldId id="267" r:id="rId11"/>
    <p:sldId id="265" r:id="rId12"/>
    <p:sldId id="266"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8A1797-9580-4A4F-AF2B-5206BBE9720E}" v="750" dt="2020-10-15T14:58:15.5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85" autoAdjust="0"/>
    <p:restoredTop sz="94660"/>
  </p:normalViewPr>
  <p:slideViewPr>
    <p:cSldViewPr snapToGrid="0">
      <p:cViewPr varScale="1">
        <p:scale>
          <a:sx n="68" d="100"/>
          <a:sy n="68" d="100"/>
        </p:scale>
        <p:origin x="942" y="60"/>
      </p:cViewPr>
      <p:guideLst/>
    </p:cSldViewPr>
  </p:slideViewPr>
  <p:notesTextViewPr>
    <p:cViewPr>
      <p:scale>
        <a:sx n="1" d="1"/>
        <a:sy n="1" d="1"/>
      </p:scale>
      <p:origin x="0" y="0"/>
    </p:cViewPr>
  </p:notesTextViewPr>
  <p:sorterViewPr>
    <p:cViewPr>
      <p:scale>
        <a:sx n="100" d="100"/>
        <a:sy n="100" d="100"/>
      </p:scale>
      <p:origin x="0" y="-24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F62D7-1D14-4ED9-988E-05CFD49CCFB5}" type="datetimeFigureOut">
              <a:rPr lang="en-GB" smtClean="0"/>
              <a:t>28/10/2020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CD48D8-BBBC-4719-BF04-7DDF4D9D7585}" type="slidenum">
              <a:rPr lang="en-GB" smtClean="0"/>
              <a:t>‹#›</a:t>
            </a:fld>
            <a:endParaRPr lang="en-GB"/>
          </a:p>
        </p:txBody>
      </p:sp>
    </p:spTree>
    <p:extLst>
      <p:ext uri="{BB962C8B-B14F-4D97-AF65-F5344CB8AC3E}">
        <p14:creationId xmlns:p14="http://schemas.microsoft.com/office/powerpoint/2010/main" val="2996163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9CD48D8-BBBC-4719-BF04-7DDF4D9D7585}" type="slidenum">
              <a:rPr lang="en-GB" smtClean="0"/>
              <a:t>1</a:t>
            </a:fld>
            <a:endParaRPr lang="en-GB"/>
          </a:p>
        </p:txBody>
      </p:sp>
    </p:spTree>
    <p:extLst>
      <p:ext uri="{BB962C8B-B14F-4D97-AF65-F5344CB8AC3E}">
        <p14:creationId xmlns:p14="http://schemas.microsoft.com/office/powerpoint/2010/main" val="1048801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3FBB58A8-1148-4840-8DAC-5DEA45545D99}" type="datetimeFigureOut">
              <a:rPr lang="en-GB" smtClean="0"/>
              <a:t>28/10/2020</a:t>
            </a:fld>
            <a:endParaRPr lang="en-GB"/>
          </a:p>
        </p:txBody>
      </p:sp>
      <p:sp>
        <p:nvSpPr>
          <p:cNvPr id="5" name="Footer Placeholder 4"/>
          <p:cNvSpPr>
            <a:spLocks noGrp="1"/>
          </p:cNvSpPr>
          <p:nvPr>
            <p:ph type="ftr" sz="quarter" idx="11"/>
          </p:nvPr>
        </p:nvSpPr>
        <p:spPr>
          <a:xfrm>
            <a:off x="3962399" y="5870575"/>
            <a:ext cx="4893958" cy="377825"/>
          </a:xfrm>
        </p:spPr>
        <p:txBody>
          <a:bodyPr/>
          <a:lstStyle/>
          <a:p>
            <a:endParaRPr lang="en-GB"/>
          </a:p>
        </p:txBody>
      </p:sp>
      <p:sp>
        <p:nvSpPr>
          <p:cNvPr id="6" name="Slide Number Placeholder 5"/>
          <p:cNvSpPr>
            <a:spLocks noGrp="1"/>
          </p:cNvSpPr>
          <p:nvPr>
            <p:ph type="sldNum" sz="quarter" idx="12"/>
          </p:nvPr>
        </p:nvSpPr>
        <p:spPr>
          <a:xfrm>
            <a:off x="10608958" y="5870575"/>
            <a:ext cx="551167" cy="377825"/>
          </a:xfrm>
        </p:spPr>
        <p:txBody>
          <a:bodyPr/>
          <a:lstStyle/>
          <a:p>
            <a:fld id="{3531BF1B-543A-48F8-A4F8-A9107B8DFED9}" type="slidenum">
              <a:rPr lang="en-GB" smtClean="0"/>
              <a:t>‹#›</a:t>
            </a:fld>
            <a:endParaRPr lang="en-GB"/>
          </a:p>
        </p:txBody>
      </p:sp>
    </p:spTree>
    <p:extLst>
      <p:ext uri="{BB962C8B-B14F-4D97-AF65-F5344CB8AC3E}">
        <p14:creationId xmlns:p14="http://schemas.microsoft.com/office/powerpoint/2010/main" val="407357029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BB58A8-1148-4840-8DAC-5DEA45545D99}" type="datetimeFigureOut">
              <a:rPr lang="en-GB" smtClean="0"/>
              <a:t>28/10/2020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31BF1B-543A-48F8-A4F8-A9107B8DFED9}" type="slidenum">
              <a:rPr lang="en-GB" smtClean="0"/>
              <a:t>‹#›</a:t>
            </a:fld>
            <a:endParaRPr lang="en-GB"/>
          </a:p>
        </p:txBody>
      </p:sp>
    </p:spTree>
    <p:extLst>
      <p:ext uri="{BB962C8B-B14F-4D97-AF65-F5344CB8AC3E}">
        <p14:creationId xmlns:p14="http://schemas.microsoft.com/office/powerpoint/2010/main" val="1010269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BB58A8-1148-4840-8DAC-5DEA45545D99}" type="datetimeFigureOut">
              <a:rPr lang="en-GB" smtClean="0"/>
              <a:t>28/10/2020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1BF1B-543A-48F8-A4F8-A9107B8DFED9}" type="slidenum">
              <a:rPr lang="en-GB" smtClean="0"/>
              <a:t>‹#›</a:t>
            </a:fld>
            <a:endParaRPr lang="en-GB"/>
          </a:p>
        </p:txBody>
      </p:sp>
    </p:spTree>
    <p:extLst>
      <p:ext uri="{BB962C8B-B14F-4D97-AF65-F5344CB8AC3E}">
        <p14:creationId xmlns:p14="http://schemas.microsoft.com/office/powerpoint/2010/main" val="502537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BB58A8-1148-4840-8DAC-5DEA45545D99}" type="datetimeFigureOut">
              <a:rPr lang="en-GB" smtClean="0"/>
              <a:t>28/10/2020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1BF1B-543A-48F8-A4F8-A9107B8DFED9}" type="slidenum">
              <a:rPr lang="en-GB" smtClean="0"/>
              <a:t>‹#›</a:t>
            </a:fld>
            <a:endParaRPr lang="en-GB"/>
          </a:p>
        </p:txBody>
      </p:sp>
    </p:spTree>
    <p:extLst>
      <p:ext uri="{BB962C8B-B14F-4D97-AF65-F5344CB8AC3E}">
        <p14:creationId xmlns:p14="http://schemas.microsoft.com/office/powerpoint/2010/main" val="2431027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BB58A8-1148-4840-8DAC-5DEA45545D99}" type="datetimeFigureOut">
              <a:rPr lang="en-GB" smtClean="0"/>
              <a:t>28/10/2020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1BF1B-543A-48F8-A4F8-A9107B8DFED9}" type="slidenum">
              <a:rPr lang="en-GB" smtClean="0"/>
              <a:t>‹#›</a:t>
            </a:fld>
            <a:endParaRPr lang="en-GB"/>
          </a:p>
        </p:txBody>
      </p:sp>
    </p:spTree>
    <p:extLst>
      <p:ext uri="{BB962C8B-B14F-4D97-AF65-F5344CB8AC3E}">
        <p14:creationId xmlns:p14="http://schemas.microsoft.com/office/powerpoint/2010/main" val="20185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BB58A8-1148-4840-8DAC-5DEA45545D99}" type="datetimeFigureOut">
              <a:rPr lang="en-GB" smtClean="0"/>
              <a:t>28/10/2020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1BF1B-543A-48F8-A4F8-A9107B8DFED9}" type="slidenum">
              <a:rPr lang="en-GB" smtClean="0"/>
              <a:t>‹#›</a:t>
            </a:fld>
            <a:endParaRPr lang="en-GB"/>
          </a:p>
        </p:txBody>
      </p:sp>
    </p:spTree>
    <p:extLst>
      <p:ext uri="{BB962C8B-B14F-4D97-AF65-F5344CB8AC3E}">
        <p14:creationId xmlns:p14="http://schemas.microsoft.com/office/powerpoint/2010/main" val="4272006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BB58A8-1148-4840-8DAC-5DEA45545D99}" type="datetimeFigureOut">
              <a:rPr lang="en-GB" smtClean="0"/>
              <a:t>28/10/2020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1BF1B-543A-48F8-A4F8-A9107B8DFED9}" type="slidenum">
              <a:rPr lang="en-GB" smtClean="0"/>
              <a:t>‹#›</a:t>
            </a:fld>
            <a:endParaRPr lang="en-GB"/>
          </a:p>
        </p:txBody>
      </p:sp>
    </p:spTree>
    <p:extLst>
      <p:ext uri="{BB962C8B-B14F-4D97-AF65-F5344CB8AC3E}">
        <p14:creationId xmlns:p14="http://schemas.microsoft.com/office/powerpoint/2010/main" val="3032107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BB58A8-1148-4840-8DAC-5DEA45545D99}" type="datetimeFigureOut">
              <a:rPr lang="en-GB" smtClean="0"/>
              <a:t>28/10/2020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1BF1B-543A-48F8-A4F8-A9107B8DFED9}" type="slidenum">
              <a:rPr lang="en-GB" smtClean="0"/>
              <a:t>‹#›</a:t>
            </a:fld>
            <a:endParaRPr lang="en-GB"/>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2436169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BB58A8-1148-4840-8DAC-5DEA45545D99}" type="datetimeFigureOut">
              <a:rPr lang="en-GB" smtClean="0"/>
              <a:t>28/10/2020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1BF1B-543A-48F8-A4F8-A9107B8DFED9}" type="slidenum">
              <a:rPr lang="en-GB" smtClean="0"/>
              <a:t>‹#›</a:t>
            </a:fld>
            <a:endParaRPr lang="en-GB"/>
          </a:p>
        </p:txBody>
      </p:sp>
    </p:spTree>
    <p:extLst>
      <p:ext uri="{BB962C8B-B14F-4D97-AF65-F5344CB8AC3E}">
        <p14:creationId xmlns:p14="http://schemas.microsoft.com/office/powerpoint/2010/main" val="1351723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BB58A8-1148-4840-8DAC-5DEA45545D99}" type="datetimeFigureOut">
              <a:rPr lang="en-GB" smtClean="0"/>
              <a:t>28/10/2020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1BF1B-543A-48F8-A4F8-A9107B8DFED9}" type="slidenum">
              <a:rPr lang="en-GB" smtClean="0"/>
              <a:t>‹#›</a:t>
            </a:fld>
            <a:endParaRPr lang="en-GB"/>
          </a:p>
        </p:txBody>
      </p:sp>
    </p:spTree>
    <p:extLst>
      <p:ext uri="{BB962C8B-B14F-4D97-AF65-F5344CB8AC3E}">
        <p14:creationId xmlns:p14="http://schemas.microsoft.com/office/powerpoint/2010/main" val="215012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BB58A8-1148-4840-8DAC-5DEA45545D99}" type="datetimeFigureOut">
              <a:rPr lang="en-GB" smtClean="0"/>
              <a:t>28/10/2020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1BF1B-543A-48F8-A4F8-A9107B8DFED9}" type="slidenum">
              <a:rPr lang="en-GB" smtClean="0"/>
              <a:t>‹#›</a:t>
            </a:fld>
            <a:endParaRPr lang="en-GB"/>
          </a:p>
        </p:txBody>
      </p:sp>
    </p:spTree>
    <p:extLst>
      <p:ext uri="{BB962C8B-B14F-4D97-AF65-F5344CB8AC3E}">
        <p14:creationId xmlns:p14="http://schemas.microsoft.com/office/powerpoint/2010/main" val="1876046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BB58A8-1148-4840-8DAC-5DEA45545D99}" type="datetimeFigureOut">
              <a:rPr lang="en-GB" smtClean="0"/>
              <a:t>28/10/2020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31BF1B-543A-48F8-A4F8-A9107B8DFED9}" type="slidenum">
              <a:rPr lang="en-GB" smtClean="0"/>
              <a:t>‹#›</a:t>
            </a:fld>
            <a:endParaRPr lang="en-GB"/>
          </a:p>
        </p:txBody>
      </p:sp>
    </p:spTree>
    <p:extLst>
      <p:ext uri="{BB962C8B-B14F-4D97-AF65-F5344CB8AC3E}">
        <p14:creationId xmlns:p14="http://schemas.microsoft.com/office/powerpoint/2010/main" val="204990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BB58A8-1148-4840-8DAC-5DEA45545D99}" type="datetimeFigureOut">
              <a:rPr lang="en-GB" smtClean="0"/>
              <a:t>28/10/2020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531BF1B-543A-48F8-A4F8-A9107B8DFED9}" type="slidenum">
              <a:rPr lang="en-GB" smtClean="0"/>
              <a:t>‹#›</a:t>
            </a:fld>
            <a:endParaRPr lang="en-GB"/>
          </a:p>
        </p:txBody>
      </p:sp>
    </p:spTree>
    <p:extLst>
      <p:ext uri="{BB962C8B-B14F-4D97-AF65-F5344CB8AC3E}">
        <p14:creationId xmlns:p14="http://schemas.microsoft.com/office/powerpoint/2010/main" val="1702273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BB58A8-1148-4840-8DAC-5DEA45545D99}" type="datetimeFigureOut">
              <a:rPr lang="en-GB" smtClean="0"/>
              <a:t>28/10/2020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31BF1B-543A-48F8-A4F8-A9107B8DFED9}" type="slidenum">
              <a:rPr lang="en-GB" smtClean="0"/>
              <a:t>‹#›</a:t>
            </a:fld>
            <a:endParaRPr lang="en-GB"/>
          </a:p>
        </p:txBody>
      </p:sp>
    </p:spTree>
    <p:extLst>
      <p:ext uri="{BB962C8B-B14F-4D97-AF65-F5344CB8AC3E}">
        <p14:creationId xmlns:p14="http://schemas.microsoft.com/office/powerpoint/2010/main" val="417581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3FBB58A8-1148-4840-8DAC-5DEA45545D99}" type="datetimeFigureOut">
              <a:rPr lang="en-GB" smtClean="0"/>
              <a:t>28/10/2020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531BF1B-543A-48F8-A4F8-A9107B8DFED9}" type="slidenum">
              <a:rPr lang="en-GB" smtClean="0"/>
              <a:t>‹#›</a:t>
            </a:fld>
            <a:endParaRPr lang="en-GB"/>
          </a:p>
        </p:txBody>
      </p:sp>
    </p:spTree>
    <p:extLst>
      <p:ext uri="{BB962C8B-B14F-4D97-AF65-F5344CB8AC3E}">
        <p14:creationId xmlns:p14="http://schemas.microsoft.com/office/powerpoint/2010/main" val="137937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BB58A8-1148-4840-8DAC-5DEA45545D99}" type="datetimeFigureOut">
              <a:rPr lang="en-GB" smtClean="0"/>
              <a:t>28/10/2020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31BF1B-543A-48F8-A4F8-A9107B8DFED9}" type="slidenum">
              <a:rPr lang="en-GB" smtClean="0"/>
              <a:t>‹#›</a:t>
            </a:fld>
            <a:endParaRPr lang="en-GB"/>
          </a:p>
        </p:txBody>
      </p:sp>
    </p:spTree>
    <p:extLst>
      <p:ext uri="{BB962C8B-B14F-4D97-AF65-F5344CB8AC3E}">
        <p14:creationId xmlns:p14="http://schemas.microsoft.com/office/powerpoint/2010/main" val="907527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BB58A8-1148-4840-8DAC-5DEA45545D99}" type="datetimeFigureOut">
              <a:rPr lang="en-GB" smtClean="0"/>
              <a:t>28/10/2020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31BF1B-543A-48F8-A4F8-A9107B8DFED9}" type="slidenum">
              <a:rPr lang="en-GB" smtClean="0"/>
              <a:t>‹#›</a:t>
            </a:fld>
            <a:endParaRPr lang="en-GB"/>
          </a:p>
        </p:txBody>
      </p:sp>
    </p:spTree>
    <p:extLst>
      <p:ext uri="{BB962C8B-B14F-4D97-AF65-F5344CB8AC3E}">
        <p14:creationId xmlns:p14="http://schemas.microsoft.com/office/powerpoint/2010/main" val="1310026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FBB58A8-1148-4840-8DAC-5DEA45545D99}" type="datetimeFigureOut">
              <a:rPr lang="en-GB" smtClean="0"/>
              <a:t>28/10/2020</a:t>
            </a:fld>
            <a:endParaRPr lang="en-GB"/>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531BF1B-543A-48F8-A4F8-A9107B8DFED9}" type="slidenum">
              <a:rPr lang="en-GB" smtClean="0"/>
              <a:t>‹#›</a:t>
            </a:fld>
            <a:endParaRPr lang="en-GB"/>
          </a:p>
        </p:txBody>
      </p:sp>
    </p:spTree>
    <p:extLst>
      <p:ext uri="{BB962C8B-B14F-4D97-AF65-F5344CB8AC3E}">
        <p14:creationId xmlns:p14="http://schemas.microsoft.com/office/powerpoint/2010/main" val="3583608292"/>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m4a"/><Relationship Id="rId7" Type="http://schemas.openxmlformats.org/officeDocument/2006/relationships/image" Target="../media/image7.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audio" Target="../media/media4.m4a"/><Relationship Id="rId21"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microsoft.com/office/2007/relationships/media" Target="../media/media4.m4a"/><Relationship Id="rId16" Type="http://schemas.openxmlformats.org/officeDocument/2006/relationships/image" Target="../media/image22.svg"/><Relationship Id="rId20" Type="http://schemas.openxmlformats.org/officeDocument/2006/relationships/image" Target="../media/image26.svg"/><Relationship Id="rId1" Type="http://schemas.openxmlformats.org/officeDocument/2006/relationships/tags" Target="../tags/tag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slideLayout" Target="../slideLayouts/slideLayout7.xml"/><Relationship Id="rId9" Type="http://schemas.openxmlformats.org/officeDocument/2006/relationships/image" Target="../media/image15.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7.m4a"/><Relationship Id="rId7" Type="http://schemas.openxmlformats.org/officeDocument/2006/relationships/image" Target="../media/image32.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9.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DD9B068-0D44-440A-811F-78A528BF8E26}"/>
              </a:ext>
            </a:extLst>
          </p:cNvPr>
          <p:cNvSpPr/>
          <p:nvPr/>
        </p:nvSpPr>
        <p:spPr>
          <a:xfrm>
            <a:off x="766970" y="1280941"/>
            <a:ext cx="10124660" cy="1109455"/>
          </a:xfrm>
          <a:prstGeom prst="roundRect">
            <a:avLst/>
          </a:prstGeom>
          <a:gradFill>
            <a:gsLst>
              <a:gs pos="10000">
                <a:schemeClr val="bg2">
                  <a:tint val="97000"/>
                  <a:hueMod val="92000"/>
                  <a:satMod val="169000"/>
                  <a:lumMod val="164000"/>
                </a:schemeClr>
              </a:gs>
              <a:gs pos="100000">
                <a:schemeClr val="bg2">
                  <a:shade val="96000"/>
                  <a:satMod val="120000"/>
                  <a:lumMod val="90000"/>
                </a:schemeClr>
              </a:gs>
            </a:gsLst>
            <a:lin ang="612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92650E-340B-4088-8568-C72DAE1F9A15}"/>
              </a:ext>
            </a:extLst>
          </p:cNvPr>
          <p:cNvSpPr>
            <a:spLocks noGrp="1"/>
          </p:cNvSpPr>
          <p:nvPr>
            <p:ph type="ctrTitle"/>
          </p:nvPr>
        </p:nvSpPr>
        <p:spPr>
          <a:xfrm>
            <a:off x="398669" y="1005888"/>
            <a:ext cx="10124660" cy="1384508"/>
          </a:xfrm>
        </p:spPr>
        <p:txBody>
          <a:bodyPr>
            <a:normAutofit/>
          </a:bodyPr>
          <a:lstStyle/>
          <a:p>
            <a:r>
              <a:rPr lang="en-GB" sz="3600" b="1" i="1" dirty="0"/>
              <a:t>EXPERIENCES OF TESTING WOUNDS FOR BACTERIAL PROTEASE ACTIVITY IN A COMMUNITY SETTING </a:t>
            </a:r>
          </a:p>
        </p:txBody>
      </p:sp>
      <p:sp>
        <p:nvSpPr>
          <p:cNvPr id="3" name="Subtitle 2">
            <a:extLst>
              <a:ext uri="{FF2B5EF4-FFF2-40B4-BE49-F238E27FC236}">
                <a16:creationId xmlns:a16="http://schemas.microsoft.com/office/drawing/2014/main" id="{DF8F003D-615D-4336-84C6-11D67061F1ED}"/>
              </a:ext>
            </a:extLst>
          </p:cNvPr>
          <p:cNvSpPr>
            <a:spLocks noGrp="1"/>
          </p:cNvSpPr>
          <p:nvPr>
            <p:ph type="subTitle" idx="1"/>
          </p:nvPr>
        </p:nvSpPr>
        <p:spPr>
          <a:xfrm>
            <a:off x="279399" y="3116297"/>
            <a:ext cx="9144000" cy="625405"/>
          </a:xfrm>
        </p:spPr>
        <p:txBody>
          <a:bodyPr>
            <a:normAutofit/>
          </a:bodyPr>
          <a:lstStyle/>
          <a:p>
            <a:r>
              <a:rPr lang="en-GB" dirty="0"/>
              <a:t>Deborah Baines</a:t>
            </a:r>
            <a:r>
              <a:rPr lang="en-GB" baseline="30000" dirty="0"/>
              <a:t>1</a:t>
            </a:r>
            <a:r>
              <a:rPr lang="en-GB" dirty="0"/>
              <a:t>, Mkyla Reilly</a:t>
            </a:r>
            <a:r>
              <a:rPr lang="en-GB" baseline="30000" dirty="0"/>
              <a:t>2</a:t>
            </a:r>
            <a:r>
              <a:rPr lang="en-GB" dirty="0"/>
              <a:t>, Brenda Pimlott</a:t>
            </a:r>
            <a:r>
              <a:rPr lang="en-GB" baseline="30000" dirty="0"/>
              <a:t>3</a:t>
            </a:r>
            <a:r>
              <a:rPr lang="en-GB" dirty="0"/>
              <a:t> &amp; Marissa Carter</a:t>
            </a:r>
            <a:r>
              <a:rPr lang="en-GB" baseline="30000" dirty="0"/>
              <a:t>4</a:t>
            </a:r>
          </a:p>
          <a:p>
            <a:endParaRPr lang="en-GB" dirty="0"/>
          </a:p>
        </p:txBody>
      </p:sp>
      <p:sp>
        <p:nvSpPr>
          <p:cNvPr id="4" name="TextBox 3">
            <a:extLst>
              <a:ext uri="{FF2B5EF4-FFF2-40B4-BE49-F238E27FC236}">
                <a16:creationId xmlns:a16="http://schemas.microsoft.com/office/drawing/2014/main" id="{2B75CDDE-5346-42FC-A743-190AC07A662C}"/>
              </a:ext>
            </a:extLst>
          </p:cNvPr>
          <p:cNvSpPr txBox="1"/>
          <p:nvPr/>
        </p:nvSpPr>
        <p:spPr>
          <a:xfrm>
            <a:off x="543339" y="6202017"/>
            <a:ext cx="11105321" cy="430887"/>
          </a:xfrm>
          <a:prstGeom prst="rect">
            <a:avLst/>
          </a:prstGeom>
          <a:noFill/>
        </p:spPr>
        <p:txBody>
          <a:bodyPr wrap="square" rtlCol="0">
            <a:spAutoFit/>
          </a:bodyPr>
          <a:lstStyle/>
          <a:p>
            <a:r>
              <a:rPr lang="en-GB" sz="1100" dirty="0"/>
              <a:t>1. Senior Clinical Trial Nurse, Adult Haematology Oncology Research Team, Manchester 2. Research Nurse, NIHR Clinical Research Network (Greater Manchester)</a:t>
            </a:r>
          </a:p>
          <a:p>
            <a:r>
              <a:rPr lang="en-GB" sz="1100" dirty="0"/>
              <a:t>3. Senior Research Coordinator &amp; GCP Facilitator, Pennine Care Foundation NHS Trust, 4. President, Strategic Solutions, Inc</a:t>
            </a:r>
          </a:p>
        </p:txBody>
      </p:sp>
      <p:pic>
        <p:nvPicPr>
          <p:cNvPr id="40" name="Video 39">
            <a:hlinkClick r:id="" action="ppaction://media"/>
            <a:extLst>
              <a:ext uri="{FF2B5EF4-FFF2-40B4-BE49-F238E27FC236}">
                <a16:creationId xmlns:a16="http://schemas.microsoft.com/office/drawing/2014/main" id="{23D9DB2A-5B5A-4208-BA76-8FCEFB2B50D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681922265"/>
      </p:ext>
    </p:extLst>
  </p:cSld>
  <p:clrMapOvr>
    <a:masterClrMapping/>
  </p:clrMapOvr>
  <mc:AlternateContent xmlns:mc="http://schemas.openxmlformats.org/markup-compatibility/2006" xmlns:p14="http://schemas.microsoft.com/office/powerpoint/2010/main">
    <mc:Choice Requires="p14">
      <p:transition spd="slow" p14:dur="2000" advTm="35969"/>
    </mc:Choice>
    <mc:Fallback xmlns="">
      <p:transition spd="slow" advTm="35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0"/>
                </p:tgtEl>
              </p:cMediaNode>
            </p:video>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0"/>
                                        </p:tgtEl>
                                      </p:cBhvr>
                                    </p:cmd>
                                  </p:childTnLst>
                                </p:cTn>
                              </p:par>
                            </p:childTnLst>
                          </p:cTn>
                        </p:par>
                      </p:childTnLst>
                    </p:cTn>
                  </p:par>
                </p:childTnLst>
              </p:cTn>
              <p:nextCondLst>
                <p:cond evt="onClick" delay="0">
                  <p:tgtEl>
                    <p:spTgt spid="4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F34C-661F-49A6-9F6B-F03569241512}"/>
              </a:ext>
            </a:extLst>
          </p:cNvPr>
          <p:cNvSpPr>
            <a:spLocks noGrp="1"/>
          </p:cNvSpPr>
          <p:nvPr>
            <p:ph type="title"/>
          </p:nvPr>
        </p:nvSpPr>
        <p:spPr>
          <a:xfrm>
            <a:off x="2311401" y="2319867"/>
            <a:ext cx="10131425" cy="1456267"/>
          </a:xfrm>
        </p:spPr>
        <p:txBody>
          <a:bodyPr/>
          <a:lstStyle/>
          <a:p>
            <a:r>
              <a:rPr lang="en-GB" b="1" i="1" dirty="0">
                <a:latin typeface="Lucida Handwriting" panose="03010101010101010101" pitchFamily="66" charset="0"/>
              </a:rPr>
              <a:t>THANK YOU FOR LISTENING</a:t>
            </a:r>
          </a:p>
        </p:txBody>
      </p:sp>
      <p:pic>
        <p:nvPicPr>
          <p:cNvPr id="5" name="Audio 4">
            <a:hlinkClick r:id="" action="ppaction://media"/>
            <a:extLst>
              <a:ext uri="{FF2B5EF4-FFF2-40B4-BE49-F238E27FC236}">
                <a16:creationId xmlns:a16="http://schemas.microsoft.com/office/drawing/2014/main" id="{8BF64167-9330-4D1E-A2DD-1C4FC83DA4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502167"/>
      </p:ext>
    </p:extLst>
  </p:cSld>
  <p:clrMapOvr>
    <a:masterClrMapping/>
  </p:clrMapOvr>
  <mc:AlternateContent xmlns:mc="http://schemas.openxmlformats.org/markup-compatibility/2006" xmlns:p14="http://schemas.microsoft.com/office/powerpoint/2010/main">
    <mc:Choice Requires="p14">
      <p:transition spd="slow" p14:dur="2000" advTm="5319"/>
    </mc:Choice>
    <mc:Fallback xmlns="">
      <p:transition spd="slow" advTm="5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D221C-4773-4D28-967E-176A08CB8AE0}"/>
              </a:ext>
            </a:extLst>
          </p:cNvPr>
          <p:cNvSpPr txBox="1"/>
          <p:nvPr/>
        </p:nvSpPr>
        <p:spPr>
          <a:xfrm>
            <a:off x="1017573" y="1854396"/>
            <a:ext cx="10156854" cy="1015663"/>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t>Clinical and Economic Effectiveness of Testing Chronic Wounds for Bacterial Protease Activity (BPA) using WOUNDCHEK™ Bacterial Status: A Pragmatic Randomised Clinical trial</a:t>
            </a:r>
            <a:r>
              <a:rPr lang="en-GB" sz="2000" baseline="30000" dirty="0"/>
              <a:t>1</a:t>
            </a:r>
            <a:endParaRPr lang="en-GB" sz="2000" dirty="0"/>
          </a:p>
          <a:p>
            <a:pPr marL="342900" indent="-342900">
              <a:buFont typeface="Wingdings" panose="05000000000000000000" pitchFamily="2" charset="2"/>
              <a:buChar char="Ø"/>
            </a:pPr>
            <a:endParaRPr lang="en-GB" sz="2000" dirty="0"/>
          </a:p>
        </p:txBody>
      </p:sp>
      <p:pic>
        <p:nvPicPr>
          <p:cNvPr id="4" name="Picture 3">
            <a:extLst>
              <a:ext uri="{FF2B5EF4-FFF2-40B4-BE49-F238E27FC236}">
                <a16:creationId xmlns:a16="http://schemas.microsoft.com/office/drawing/2014/main" id="{F6446C46-A9AF-45D5-AF8C-B697286280C2}"/>
              </a:ext>
            </a:extLst>
          </p:cNvPr>
          <p:cNvPicPr>
            <a:picLocks noChangeAspect="1"/>
          </p:cNvPicPr>
          <p:nvPr/>
        </p:nvPicPr>
        <p:blipFill>
          <a:blip r:embed="rId5"/>
          <a:stretch>
            <a:fillRect/>
          </a:stretch>
        </p:blipFill>
        <p:spPr>
          <a:xfrm>
            <a:off x="649100" y="371061"/>
            <a:ext cx="1951354" cy="894634"/>
          </a:xfrm>
          <a:prstGeom prst="rect">
            <a:avLst/>
          </a:prstGeom>
        </p:spPr>
      </p:pic>
      <p:pic>
        <p:nvPicPr>
          <p:cNvPr id="5" name="Picture 4">
            <a:extLst>
              <a:ext uri="{FF2B5EF4-FFF2-40B4-BE49-F238E27FC236}">
                <a16:creationId xmlns:a16="http://schemas.microsoft.com/office/drawing/2014/main" id="{64FD6965-26EF-4527-BABB-F70CF47074D8}"/>
              </a:ext>
            </a:extLst>
          </p:cNvPr>
          <p:cNvPicPr>
            <a:picLocks noChangeAspect="1"/>
          </p:cNvPicPr>
          <p:nvPr/>
        </p:nvPicPr>
        <p:blipFill>
          <a:blip r:embed="rId6"/>
          <a:stretch>
            <a:fillRect/>
          </a:stretch>
        </p:blipFill>
        <p:spPr>
          <a:xfrm>
            <a:off x="9311963" y="574517"/>
            <a:ext cx="1731414" cy="487722"/>
          </a:xfrm>
          <a:prstGeom prst="rect">
            <a:avLst/>
          </a:prstGeom>
        </p:spPr>
      </p:pic>
      <p:pic>
        <p:nvPicPr>
          <p:cNvPr id="6" name="Picture 5">
            <a:extLst>
              <a:ext uri="{FF2B5EF4-FFF2-40B4-BE49-F238E27FC236}">
                <a16:creationId xmlns:a16="http://schemas.microsoft.com/office/drawing/2014/main" id="{A856B041-2D3E-4DFC-9C96-E86B588F9B91}"/>
              </a:ext>
            </a:extLst>
          </p:cNvPr>
          <p:cNvPicPr>
            <a:picLocks noChangeAspect="1"/>
          </p:cNvPicPr>
          <p:nvPr/>
        </p:nvPicPr>
        <p:blipFill>
          <a:blip r:embed="rId7"/>
          <a:stretch>
            <a:fillRect/>
          </a:stretch>
        </p:blipFill>
        <p:spPr>
          <a:xfrm>
            <a:off x="949213" y="5634253"/>
            <a:ext cx="1724025" cy="762000"/>
          </a:xfrm>
          <a:prstGeom prst="rect">
            <a:avLst/>
          </a:prstGeom>
        </p:spPr>
      </p:pic>
      <p:pic>
        <p:nvPicPr>
          <p:cNvPr id="7" name="Picture 6">
            <a:extLst>
              <a:ext uri="{FF2B5EF4-FFF2-40B4-BE49-F238E27FC236}">
                <a16:creationId xmlns:a16="http://schemas.microsoft.com/office/drawing/2014/main" id="{0A41D00A-C63E-47DC-B17A-CC434CBF4B9A}"/>
              </a:ext>
            </a:extLst>
          </p:cNvPr>
          <p:cNvPicPr>
            <a:picLocks noChangeAspect="1"/>
          </p:cNvPicPr>
          <p:nvPr/>
        </p:nvPicPr>
        <p:blipFill>
          <a:blip r:embed="rId8"/>
          <a:stretch>
            <a:fillRect/>
          </a:stretch>
        </p:blipFill>
        <p:spPr>
          <a:xfrm>
            <a:off x="9235169" y="5114925"/>
            <a:ext cx="2619375" cy="1743075"/>
          </a:xfrm>
          <a:prstGeom prst="rect">
            <a:avLst/>
          </a:prstGeom>
        </p:spPr>
      </p:pic>
      <p:sp>
        <p:nvSpPr>
          <p:cNvPr id="10" name="TextBox 9">
            <a:extLst>
              <a:ext uri="{FF2B5EF4-FFF2-40B4-BE49-F238E27FC236}">
                <a16:creationId xmlns:a16="http://schemas.microsoft.com/office/drawing/2014/main" id="{8EEC3899-4133-4D29-824C-9E150248F059}"/>
              </a:ext>
            </a:extLst>
          </p:cNvPr>
          <p:cNvSpPr txBox="1"/>
          <p:nvPr/>
        </p:nvSpPr>
        <p:spPr>
          <a:xfrm>
            <a:off x="2997395" y="5845976"/>
            <a:ext cx="6603609" cy="338554"/>
          </a:xfrm>
          <a:prstGeom prst="rect">
            <a:avLst/>
          </a:prstGeom>
          <a:noFill/>
        </p:spPr>
        <p:txBody>
          <a:bodyPr wrap="square">
            <a:spAutoFit/>
          </a:bodyPr>
          <a:lstStyle/>
          <a:p>
            <a:r>
              <a:rPr lang="en-GB" sz="1600" baseline="30000" dirty="0"/>
              <a:t>1</a:t>
            </a:r>
            <a:r>
              <a:rPr lang="en-GB" sz="1600" dirty="0"/>
              <a:t>Clinicaltrials.gov: NCT03678636, CRN CPMS ID: 41006, IRAS: 232299</a:t>
            </a:r>
          </a:p>
        </p:txBody>
      </p:sp>
      <p:sp>
        <p:nvSpPr>
          <p:cNvPr id="3" name="TextBox 2">
            <a:extLst>
              <a:ext uri="{FF2B5EF4-FFF2-40B4-BE49-F238E27FC236}">
                <a16:creationId xmlns:a16="http://schemas.microsoft.com/office/drawing/2014/main" id="{D7B8F76C-B661-4F92-A49F-B6A81DD79893}"/>
              </a:ext>
            </a:extLst>
          </p:cNvPr>
          <p:cNvSpPr txBox="1"/>
          <p:nvPr/>
        </p:nvSpPr>
        <p:spPr>
          <a:xfrm>
            <a:off x="1017573" y="2809358"/>
            <a:ext cx="9866327" cy="1908215"/>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t>Study performed at Pennine Care NHS Foundation Trust (latterly Northern Care Alliance) funded by Woundchek Laboratories Ltd supported by grants from Greater Manchester Academic Health Science Network (now Health Innovation Manchester) and Innovate UK</a:t>
            </a:r>
          </a:p>
          <a:p>
            <a:endParaRPr lang="en-GB" dirty="0"/>
          </a:p>
          <a:p>
            <a:pPr marL="342900" indent="-342900">
              <a:buFont typeface="Wingdings" panose="05000000000000000000" pitchFamily="2" charset="2"/>
              <a:buChar char="Ø"/>
            </a:pPr>
            <a:r>
              <a:rPr lang="en-GB" sz="2000" dirty="0"/>
              <a:t>Conflicts of interest declaration: Deborah Baines participation in EWMA 2020 is funded by Woundchek Laboratories.</a:t>
            </a:r>
          </a:p>
        </p:txBody>
      </p:sp>
      <p:pic>
        <p:nvPicPr>
          <p:cNvPr id="28" name="Audio 27">
            <a:hlinkClick r:id="" action="ppaction://media"/>
            <a:extLst>
              <a:ext uri="{FF2B5EF4-FFF2-40B4-BE49-F238E27FC236}">
                <a16:creationId xmlns:a16="http://schemas.microsoft.com/office/drawing/2014/main" id="{63857714-D548-4446-91BB-98189C6A86D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97105173"/>
      </p:ext>
    </p:extLst>
  </p:cSld>
  <p:clrMapOvr>
    <a:masterClrMapping/>
  </p:clrMapOvr>
  <mc:AlternateContent xmlns:mc="http://schemas.openxmlformats.org/markup-compatibility/2006" xmlns:p14="http://schemas.microsoft.com/office/powerpoint/2010/main">
    <mc:Choice Requires="p14">
      <p:transition spd="slow" p14:dur="2000" advTm="49209"/>
    </mc:Choice>
    <mc:Fallback xmlns="">
      <p:transition spd="slow" advTm="49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8"/>
                </p:tgtEl>
              </p:cMediaNode>
            </p:audio>
          </p:childTnLst>
        </p:cTn>
      </p:par>
    </p:tnLst>
    <p:bldLst>
      <p:bldP spid="2" grpId="0"/>
      <p:bldP spid="10"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118EB97-0D18-4061-88FD-C13EB084AD7C}"/>
              </a:ext>
            </a:extLst>
          </p:cNvPr>
          <p:cNvSpPr/>
          <p:nvPr/>
        </p:nvSpPr>
        <p:spPr>
          <a:xfrm>
            <a:off x="244713" y="130096"/>
            <a:ext cx="2254413" cy="417201"/>
          </a:xfrm>
          <a:prstGeom prst="roundRect">
            <a:avLst/>
          </a:prstGeom>
          <a:gradFill>
            <a:gsLst>
              <a:gs pos="10000">
                <a:schemeClr val="bg2">
                  <a:tint val="97000"/>
                  <a:hueMod val="92000"/>
                  <a:satMod val="169000"/>
                  <a:lumMod val="164000"/>
                </a:schemeClr>
              </a:gs>
              <a:gs pos="100000">
                <a:schemeClr val="bg2">
                  <a:shade val="96000"/>
                  <a:satMod val="120000"/>
                  <a:lumMod val="90000"/>
                </a:schemeClr>
              </a:gs>
            </a:gsLst>
            <a:lin ang="612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14561FA-E5C5-416C-89B4-C9899B7616E4}"/>
              </a:ext>
            </a:extLst>
          </p:cNvPr>
          <p:cNvSpPr txBox="1"/>
          <p:nvPr/>
        </p:nvSpPr>
        <p:spPr>
          <a:xfrm>
            <a:off x="1660759" y="698860"/>
            <a:ext cx="1700978" cy="307777"/>
          </a:xfrm>
          <a:prstGeom prst="rect">
            <a:avLst/>
          </a:prstGeom>
          <a:noFill/>
        </p:spPr>
        <p:txBody>
          <a:bodyPr wrap="none" rtlCol="0">
            <a:spAutoFit/>
          </a:bodyPr>
          <a:lstStyle/>
          <a:p>
            <a:r>
              <a:rPr lang="en-GB" sz="1400" b="1" dirty="0"/>
              <a:t>Community patients</a:t>
            </a:r>
          </a:p>
        </p:txBody>
      </p:sp>
      <p:sp>
        <p:nvSpPr>
          <p:cNvPr id="12" name="Rectangle: Rounded Corners 11">
            <a:extLst>
              <a:ext uri="{FF2B5EF4-FFF2-40B4-BE49-F238E27FC236}">
                <a16:creationId xmlns:a16="http://schemas.microsoft.com/office/drawing/2014/main" id="{0C635F2E-10BF-45F3-8715-A9D670C844EA}"/>
              </a:ext>
            </a:extLst>
          </p:cNvPr>
          <p:cNvSpPr/>
          <p:nvPr/>
        </p:nvSpPr>
        <p:spPr>
          <a:xfrm>
            <a:off x="1368691" y="679174"/>
            <a:ext cx="2316430" cy="52322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1752C460-EBB4-48DB-9C3D-A895ADB70ECA}"/>
              </a:ext>
            </a:extLst>
          </p:cNvPr>
          <p:cNvGrpSpPr/>
          <p:nvPr/>
        </p:nvGrpSpPr>
        <p:grpSpPr>
          <a:xfrm>
            <a:off x="416506" y="3749100"/>
            <a:ext cx="6224291" cy="1456178"/>
            <a:chOff x="416506" y="3749100"/>
            <a:chExt cx="6224291" cy="1456178"/>
          </a:xfrm>
        </p:grpSpPr>
        <p:sp>
          <p:nvSpPr>
            <p:cNvPr id="6" name="TextBox 5">
              <a:extLst>
                <a:ext uri="{FF2B5EF4-FFF2-40B4-BE49-F238E27FC236}">
                  <a16:creationId xmlns:a16="http://schemas.microsoft.com/office/drawing/2014/main" id="{9A35B57D-42B3-488C-85A7-DF3ED691B552}"/>
                </a:ext>
              </a:extLst>
            </p:cNvPr>
            <p:cNvSpPr txBox="1"/>
            <p:nvPr/>
          </p:nvSpPr>
          <p:spPr>
            <a:xfrm>
              <a:off x="416506" y="3947689"/>
              <a:ext cx="2011336" cy="110079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1400" b="1" kern="1200" dirty="0">
                  <a:solidFill>
                    <a:schemeClr val="tx1"/>
                  </a:solidFill>
                  <a:ea typeface="+mj-ea"/>
                  <a:cs typeface="+mj-cs"/>
                </a:rPr>
                <a:t>Silver dressing chosen from formulary. </a:t>
              </a:r>
            </a:p>
            <a:p>
              <a:pPr algn="ctr">
                <a:lnSpc>
                  <a:spcPct val="90000"/>
                </a:lnSpc>
                <a:spcBef>
                  <a:spcPct val="0"/>
                </a:spcBef>
                <a:spcAft>
                  <a:spcPts val="600"/>
                </a:spcAft>
              </a:pPr>
              <a:r>
                <a:rPr lang="en-US" sz="1400" b="1" kern="1200" dirty="0">
                  <a:solidFill>
                    <a:schemeClr val="tx1"/>
                  </a:solidFill>
                  <a:ea typeface="+mj-ea"/>
                  <a:cs typeface="+mj-cs"/>
                </a:rPr>
                <a:t>Type dependent on wound condition</a:t>
              </a:r>
            </a:p>
          </p:txBody>
        </p:sp>
        <p:cxnSp>
          <p:nvCxnSpPr>
            <p:cNvPr id="4" name="Connector: Curved 3">
              <a:extLst>
                <a:ext uri="{FF2B5EF4-FFF2-40B4-BE49-F238E27FC236}">
                  <a16:creationId xmlns:a16="http://schemas.microsoft.com/office/drawing/2014/main" id="{80685BB6-8DBC-4E1E-8D73-C2A1DE2B9E85}"/>
                </a:ext>
              </a:extLst>
            </p:cNvPr>
            <p:cNvCxnSpPr>
              <a:cxnSpLocks/>
              <a:stCxn id="41" idx="3"/>
            </p:cNvCxnSpPr>
            <p:nvPr/>
          </p:nvCxnSpPr>
          <p:spPr>
            <a:xfrm>
              <a:off x="2281349" y="4469535"/>
              <a:ext cx="2156152" cy="507475"/>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8EC895D-4960-4CE1-9FAA-A46FCE550F49}"/>
                </a:ext>
              </a:extLst>
            </p:cNvPr>
            <p:cNvSpPr txBox="1"/>
            <p:nvPr/>
          </p:nvSpPr>
          <p:spPr>
            <a:xfrm>
              <a:off x="4224164" y="4247558"/>
              <a:ext cx="1599873"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dirty="0">
                  <a:ln>
                    <a:noFill/>
                  </a:ln>
                  <a:effectLst/>
                  <a:uLnTx/>
                  <a:uFillTx/>
                </a:rPr>
                <a:t>Intervention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effectLst/>
                  <a:uLnTx/>
                  <a:uFillTx/>
                </a:rPr>
                <a:t>2 weeks Antimicrobial</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1" kern="0" dirty="0"/>
                <a:t>N=50</a:t>
              </a:r>
              <a:endParaRPr kumimoji="0" lang="en-GB" sz="1400" b="1" i="0" u="none" strike="noStrike" kern="0" cap="none" spc="0" normalizeH="0" baseline="0" noProof="0" dirty="0">
                <a:ln>
                  <a:noFill/>
                </a:ln>
                <a:effectLst/>
                <a:uLnTx/>
                <a:uFillTx/>
              </a:endParaRPr>
            </a:p>
          </p:txBody>
        </p:sp>
        <p:sp>
          <p:nvSpPr>
            <p:cNvPr id="27" name="Rectangle: Rounded Corners 26">
              <a:extLst>
                <a:ext uri="{FF2B5EF4-FFF2-40B4-BE49-F238E27FC236}">
                  <a16:creationId xmlns:a16="http://schemas.microsoft.com/office/drawing/2014/main" id="{24B07B28-95A5-44CC-9054-0A2E60E81BA6}"/>
                </a:ext>
              </a:extLst>
            </p:cNvPr>
            <p:cNvSpPr/>
            <p:nvPr/>
          </p:nvSpPr>
          <p:spPr>
            <a:xfrm>
              <a:off x="4472803" y="4199274"/>
              <a:ext cx="1102593" cy="999322"/>
            </a:xfrm>
            <a:prstGeom prst="roundRect">
              <a:avLst/>
            </a:prstGeom>
            <a:no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Rectangle: Rounded Corners 27">
              <a:extLst>
                <a:ext uri="{FF2B5EF4-FFF2-40B4-BE49-F238E27FC236}">
                  <a16:creationId xmlns:a16="http://schemas.microsoft.com/office/drawing/2014/main" id="{2ACA0006-C145-455F-814D-6F84EF9E5F3A}"/>
                </a:ext>
              </a:extLst>
            </p:cNvPr>
            <p:cNvSpPr/>
            <p:nvPr/>
          </p:nvSpPr>
          <p:spPr>
            <a:xfrm>
              <a:off x="5610698" y="4223589"/>
              <a:ext cx="931716" cy="978075"/>
            </a:xfrm>
            <a:prstGeom prst="roundRect">
              <a:avLst/>
            </a:prstGeom>
            <a:no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731DA9EA-1430-4DF1-B8C4-EF3A3E011557}"/>
                </a:ext>
              </a:extLst>
            </p:cNvPr>
            <p:cNvSpPr txBox="1"/>
            <p:nvPr/>
          </p:nvSpPr>
          <p:spPr>
            <a:xfrm>
              <a:off x="5469970" y="4251171"/>
              <a:ext cx="1170827"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dirty="0">
                  <a:ln>
                    <a:noFill/>
                  </a:ln>
                  <a:effectLst/>
                  <a:uLnTx/>
                  <a:uFillTx/>
                </a:rPr>
                <a:t>Control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effectLst/>
                  <a:uLnTx/>
                  <a:uFillTx/>
                </a:rPr>
                <a:t>Standard care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1" kern="0" dirty="0"/>
                <a:t>N=50</a:t>
              </a:r>
              <a:endParaRPr kumimoji="0" lang="en-GB" sz="1400" b="1" i="0" u="none" strike="noStrike" kern="0" cap="none" spc="0" normalizeH="0" baseline="0" noProof="0" dirty="0">
                <a:ln>
                  <a:noFill/>
                </a:ln>
                <a:effectLst/>
                <a:uLnTx/>
                <a:uFillTx/>
              </a:endParaRPr>
            </a:p>
          </p:txBody>
        </p:sp>
        <p:cxnSp>
          <p:nvCxnSpPr>
            <p:cNvPr id="30" name="Straight Arrow Connector 29">
              <a:extLst>
                <a:ext uri="{FF2B5EF4-FFF2-40B4-BE49-F238E27FC236}">
                  <a16:creationId xmlns:a16="http://schemas.microsoft.com/office/drawing/2014/main" id="{5AC8E0BD-F0B4-419B-8DA4-731A28384294}"/>
                </a:ext>
              </a:extLst>
            </p:cNvPr>
            <p:cNvCxnSpPr>
              <a:cxnSpLocks/>
            </p:cNvCxnSpPr>
            <p:nvPr/>
          </p:nvCxnSpPr>
          <p:spPr>
            <a:xfrm>
              <a:off x="5082612" y="3770958"/>
              <a:ext cx="0" cy="428316"/>
            </a:xfrm>
            <a:prstGeom prst="straightConnector1">
              <a:avLst/>
            </a:prstGeom>
            <a:noFill/>
            <a:ln w="28575" cap="flat" cmpd="sng" algn="ctr">
              <a:solidFill>
                <a:schemeClr val="tx1"/>
              </a:solidFill>
              <a:prstDash val="solid"/>
              <a:tailEnd type="triangle"/>
            </a:ln>
            <a:effectLst/>
          </p:spPr>
        </p:cxnSp>
        <p:cxnSp>
          <p:nvCxnSpPr>
            <p:cNvPr id="31" name="Straight Arrow Connector 30">
              <a:extLst>
                <a:ext uri="{FF2B5EF4-FFF2-40B4-BE49-F238E27FC236}">
                  <a16:creationId xmlns:a16="http://schemas.microsoft.com/office/drawing/2014/main" id="{17F31253-E6E6-4635-8056-8F8B62CAF7BB}"/>
                </a:ext>
              </a:extLst>
            </p:cNvPr>
            <p:cNvCxnSpPr>
              <a:cxnSpLocks/>
            </p:cNvCxnSpPr>
            <p:nvPr/>
          </p:nvCxnSpPr>
          <p:spPr>
            <a:xfrm>
              <a:off x="6062963" y="3749100"/>
              <a:ext cx="13593" cy="450174"/>
            </a:xfrm>
            <a:prstGeom prst="straightConnector1">
              <a:avLst/>
            </a:prstGeom>
            <a:noFill/>
            <a:ln w="28575" cap="flat" cmpd="sng" algn="ctr">
              <a:solidFill>
                <a:schemeClr val="tx1"/>
              </a:solidFill>
              <a:prstDash val="solid"/>
              <a:tailEnd type="triangle"/>
            </a:ln>
            <a:effectLst/>
          </p:spPr>
        </p:cxnSp>
        <p:sp>
          <p:nvSpPr>
            <p:cNvPr id="41" name="Rectangle: Rounded Corners 40">
              <a:extLst>
                <a:ext uri="{FF2B5EF4-FFF2-40B4-BE49-F238E27FC236}">
                  <a16:creationId xmlns:a16="http://schemas.microsoft.com/office/drawing/2014/main" id="{A62FB36C-398D-4EAC-817A-7CC4D71A52B2}"/>
                </a:ext>
              </a:extLst>
            </p:cNvPr>
            <p:cNvSpPr/>
            <p:nvPr/>
          </p:nvSpPr>
          <p:spPr>
            <a:xfrm>
              <a:off x="527849" y="3890585"/>
              <a:ext cx="1753500" cy="115789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 2">
            <a:extLst>
              <a:ext uri="{FF2B5EF4-FFF2-40B4-BE49-F238E27FC236}">
                <a16:creationId xmlns:a16="http://schemas.microsoft.com/office/drawing/2014/main" id="{7E3ADB07-C502-41BE-AA02-A5AC6A0DD571}"/>
              </a:ext>
            </a:extLst>
          </p:cNvPr>
          <p:cNvGrpSpPr/>
          <p:nvPr/>
        </p:nvGrpSpPr>
        <p:grpSpPr>
          <a:xfrm>
            <a:off x="3669463" y="648088"/>
            <a:ext cx="6529672" cy="1918675"/>
            <a:chOff x="3669463" y="648088"/>
            <a:chExt cx="6529672" cy="1918675"/>
          </a:xfrm>
        </p:grpSpPr>
        <p:sp>
          <p:nvSpPr>
            <p:cNvPr id="14" name="TextBox 13">
              <a:extLst>
                <a:ext uri="{FF2B5EF4-FFF2-40B4-BE49-F238E27FC236}">
                  <a16:creationId xmlns:a16="http://schemas.microsoft.com/office/drawing/2014/main" id="{B782DCAF-1131-427C-BC12-BC06B8197556}"/>
                </a:ext>
              </a:extLst>
            </p:cNvPr>
            <p:cNvSpPr txBox="1"/>
            <p:nvPr/>
          </p:nvSpPr>
          <p:spPr>
            <a:xfrm>
              <a:off x="5021110" y="661100"/>
              <a:ext cx="5178025" cy="523220"/>
            </a:xfrm>
            <a:prstGeom prst="rect">
              <a:avLst/>
            </a:prstGeom>
            <a:noFill/>
          </p:spPr>
          <p:txBody>
            <a:bodyPr wrap="square" rtlCol="0">
              <a:spAutoFit/>
            </a:bodyPr>
            <a:lstStyle/>
            <a:p>
              <a:r>
                <a:rPr lang="en-GB" sz="1400" b="1" dirty="0"/>
                <a:t>Main inclusion criteria: wound &gt;4 weeks old, &gt;18yrs age, wound area &gt;1cm</a:t>
              </a:r>
              <a:r>
                <a:rPr lang="en-GB" sz="1400" b="1" baseline="30000" dirty="0"/>
                <a:t>2</a:t>
              </a:r>
              <a:r>
                <a:rPr lang="en-GB" sz="1400" b="1" dirty="0"/>
                <a:t>, Not</a:t>
              </a:r>
              <a:r>
                <a:rPr lang="en-GB" sz="1400" b="1" baseline="30000" dirty="0"/>
                <a:t> </a:t>
              </a:r>
              <a:r>
                <a:rPr lang="en-GB" sz="1400" b="1" dirty="0"/>
                <a:t>infected, Not being treated with antimicrobials</a:t>
              </a:r>
            </a:p>
          </p:txBody>
        </p:sp>
        <p:grpSp>
          <p:nvGrpSpPr>
            <p:cNvPr id="32" name="Group 31">
              <a:extLst>
                <a:ext uri="{FF2B5EF4-FFF2-40B4-BE49-F238E27FC236}">
                  <a16:creationId xmlns:a16="http://schemas.microsoft.com/office/drawing/2014/main" id="{8808F805-6E02-421E-8F77-E3D60363F0DF}"/>
                </a:ext>
              </a:extLst>
            </p:cNvPr>
            <p:cNvGrpSpPr/>
            <p:nvPr/>
          </p:nvGrpSpPr>
          <p:grpSpPr>
            <a:xfrm>
              <a:off x="4424765" y="1735146"/>
              <a:ext cx="2371866" cy="831617"/>
              <a:chOff x="3418109" y="716503"/>
              <a:chExt cx="2206582" cy="1155665"/>
            </a:xfrm>
          </p:grpSpPr>
          <p:sp>
            <p:nvSpPr>
              <p:cNvPr id="33" name="Rectangle: Rounded Corners 32">
                <a:extLst>
                  <a:ext uri="{FF2B5EF4-FFF2-40B4-BE49-F238E27FC236}">
                    <a16:creationId xmlns:a16="http://schemas.microsoft.com/office/drawing/2014/main" id="{98BBC53B-1E77-4AC5-A6AF-00913CFA464B}"/>
                  </a:ext>
                </a:extLst>
              </p:cNvPr>
              <p:cNvSpPr/>
              <p:nvPr/>
            </p:nvSpPr>
            <p:spPr>
              <a:xfrm>
                <a:off x="3636402" y="716503"/>
                <a:ext cx="1794531" cy="1152888"/>
              </a:xfrm>
              <a:prstGeom prst="roundRect">
                <a:avLst/>
              </a:prstGeom>
              <a:no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021E1010-F84A-464A-A9EC-DE93A7403D97}"/>
                  </a:ext>
                </a:extLst>
              </p:cNvPr>
              <p:cNvSpPr txBox="1"/>
              <p:nvPr/>
            </p:nvSpPr>
            <p:spPr>
              <a:xfrm>
                <a:off x="3418109" y="736248"/>
                <a:ext cx="2206582" cy="113592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effectLst/>
                    <a:uLnTx/>
                    <a:uFillTx/>
                  </a:rPr>
                  <a:t>Patients enrolled </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1" kern="0" dirty="0"/>
                  <a:t>Aug 2018 - Dec 2019 </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1" kern="0" dirty="0"/>
                  <a:t>N=143</a:t>
                </a:r>
                <a:endParaRPr kumimoji="0" lang="en-GB" sz="1400" b="1" i="0" u="none" strike="noStrike" kern="0" cap="none" spc="0" normalizeH="0" baseline="0" noProof="0" dirty="0">
                  <a:ln>
                    <a:noFill/>
                  </a:ln>
                  <a:effectLst/>
                  <a:uLnTx/>
                  <a:uFillTx/>
                </a:endParaRPr>
              </a:p>
            </p:txBody>
          </p:sp>
        </p:grpSp>
        <p:sp>
          <p:nvSpPr>
            <p:cNvPr id="37" name="Rectangle: Rounded Corners 36">
              <a:extLst>
                <a:ext uri="{FF2B5EF4-FFF2-40B4-BE49-F238E27FC236}">
                  <a16:creationId xmlns:a16="http://schemas.microsoft.com/office/drawing/2014/main" id="{3099A89B-F7FB-47C5-A712-6ED00EB02BB0}"/>
                </a:ext>
              </a:extLst>
            </p:cNvPr>
            <p:cNvSpPr/>
            <p:nvPr/>
          </p:nvSpPr>
          <p:spPr>
            <a:xfrm>
              <a:off x="4906305" y="648088"/>
              <a:ext cx="5178025" cy="53961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Arrow Connector 41">
              <a:extLst>
                <a:ext uri="{FF2B5EF4-FFF2-40B4-BE49-F238E27FC236}">
                  <a16:creationId xmlns:a16="http://schemas.microsoft.com/office/drawing/2014/main" id="{71E12AF7-2AC3-4B1A-837A-D8105541F4F0}"/>
                </a:ext>
              </a:extLst>
            </p:cNvPr>
            <p:cNvCxnSpPr>
              <a:cxnSpLocks/>
            </p:cNvCxnSpPr>
            <p:nvPr/>
          </p:nvCxnSpPr>
          <p:spPr>
            <a:xfrm flipH="1">
              <a:off x="5575396" y="1255634"/>
              <a:ext cx="630" cy="467842"/>
            </a:xfrm>
            <a:prstGeom prst="straightConnector1">
              <a:avLst/>
            </a:prstGeom>
            <a:noFill/>
            <a:ln w="28575" cap="flat" cmpd="sng" algn="ctr">
              <a:solidFill>
                <a:schemeClr val="tx1"/>
              </a:solidFill>
              <a:prstDash val="solid"/>
              <a:tailEnd type="triangle"/>
            </a:ln>
            <a:effectLst/>
          </p:spPr>
        </p:cxnSp>
        <p:cxnSp>
          <p:nvCxnSpPr>
            <p:cNvPr id="47" name="Straight Arrow Connector 46">
              <a:extLst>
                <a:ext uri="{FF2B5EF4-FFF2-40B4-BE49-F238E27FC236}">
                  <a16:creationId xmlns:a16="http://schemas.microsoft.com/office/drawing/2014/main" id="{40E4A76F-2965-4C7B-8F8B-6F20B9FCBFF4}"/>
                </a:ext>
              </a:extLst>
            </p:cNvPr>
            <p:cNvCxnSpPr>
              <a:cxnSpLocks/>
              <a:endCxn id="37" idx="1"/>
            </p:cNvCxnSpPr>
            <p:nvPr/>
          </p:nvCxnSpPr>
          <p:spPr>
            <a:xfrm flipV="1">
              <a:off x="3669463" y="917896"/>
              <a:ext cx="1236842" cy="91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A7A66433-429C-4AD6-87DE-490A492C0DCA}"/>
              </a:ext>
            </a:extLst>
          </p:cNvPr>
          <p:cNvGrpSpPr/>
          <p:nvPr/>
        </p:nvGrpSpPr>
        <p:grpSpPr>
          <a:xfrm>
            <a:off x="4915939" y="2509534"/>
            <a:ext cx="6595175" cy="1236300"/>
            <a:chOff x="4915939" y="2509534"/>
            <a:chExt cx="6595175" cy="1236300"/>
          </a:xfrm>
        </p:grpSpPr>
        <p:sp>
          <p:nvSpPr>
            <p:cNvPr id="26" name="Rectangle: Rounded Corners 25">
              <a:extLst>
                <a:ext uri="{FF2B5EF4-FFF2-40B4-BE49-F238E27FC236}">
                  <a16:creationId xmlns:a16="http://schemas.microsoft.com/office/drawing/2014/main" id="{9BE069E3-256F-4408-B486-34623FB79CAE}"/>
                </a:ext>
              </a:extLst>
            </p:cNvPr>
            <p:cNvSpPr/>
            <p:nvPr/>
          </p:nvSpPr>
          <p:spPr>
            <a:xfrm>
              <a:off x="4915939" y="3019054"/>
              <a:ext cx="1346558" cy="726780"/>
            </a:xfrm>
            <a:prstGeom prst="roundRect">
              <a:avLst/>
            </a:prstGeom>
            <a:no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5" name="Straight Arrow Connector 34">
              <a:extLst>
                <a:ext uri="{FF2B5EF4-FFF2-40B4-BE49-F238E27FC236}">
                  <a16:creationId xmlns:a16="http://schemas.microsoft.com/office/drawing/2014/main" id="{74D9254F-4277-4AF5-BC13-3215F1AA2CC2}"/>
                </a:ext>
              </a:extLst>
            </p:cNvPr>
            <p:cNvCxnSpPr>
              <a:cxnSpLocks/>
            </p:cNvCxnSpPr>
            <p:nvPr/>
          </p:nvCxnSpPr>
          <p:spPr>
            <a:xfrm>
              <a:off x="5560886" y="2608926"/>
              <a:ext cx="1" cy="422843"/>
            </a:xfrm>
            <a:prstGeom prst="straightConnector1">
              <a:avLst/>
            </a:prstGeom>
            <a:noFill/>
            <a:ln w="28575" cap="flat" cmpd="sng" algn="ctr">
              <a:solidFill>
                <a:schemeClr val="tx1"/>
              </a:solidFill>
              <a:prstDash val="solid"/>
              <a:tailEnd type="triangle"/>
            </a:ln>
            <a:effectLst/>
          </p:spPr>
        </p:cxnSp>
        <p:sp>
          <p:nvSpPr>
            <p:cNvPr id="18" name="TextBox 17">
              <a:extLst>
                <a:ext uri="{FF2B5EF4-FFF2-40B4-BE49-F238E27FC236}">
                  <a16:creationId xmlns:a16="http://schemas.microsoft.com/office/drawing/2014/main" id="{FA0F4FF3-1F05-4B40-8628-91A281291012}"/>
                </a:ext>
              </a:extLst>
            </p:cNvPr>
            <p:cNvSpPr txBox="1"/>
            <p:nvPr/>
          </p:nvSpPr>
          <p:spPr>
            <a:xfrm>
              <a:off x="5021110" y="3123542"/>
              <a:ext cx="1108572" cy="523220"/>
            </a:xfrm>
            <a:prstGeom prst="rect">
              <a:avLst/>
            </a:prstGeom>
            <a:noFill/>
          </p:spPr>
          <p:txBody>
            <a:bodyPr wrap="none" rtlCol="0">
              <a:spAutoFit/>
            </a:bodyPr>
            <a:lstStyle/>
            <a:p>
              <a:pPr algn="ctr"/>
              <a:r>
                <a:rPr lang="en-GB" sz="1400" b="1" dirty="0"/>
                <a:t>BPA positive</a:t>
              </a:r>
            </a:p>
            <a:p>
              <a:pPr algn="ctr"/>
              <a:r>
                <a:rPr lang="en-GB" sz="1400" b="1" dirty="0"/>
                <a:t>N=100</a:t>
              </a:r>
            </a:p>
          </p:txBody>
        </p:sp>
        <p:sp>
          <p:nvSpPr>
            <p:cNvPr id="59" name="TextBox 58">
              <a:extLst>
                <a:ext uri="{FF2B5EF4-FFF2-40B4-BE49-F238E27FC236}">
                  <a16:creationId xmlns:a16="http://schemas.microsoft.com/office/drawing/2014/main" id="{5D81A0AA-95D9-436D-B4D3-0C9323E58E44}"/>
                </a:ext>
              </a:extLst>
            </p:cNvPr>
            <p:cNvSpPr txBox="1"/>
            <p:nvPr/>
          </p:nvSpPr>
          <p:spPr>
            <a:xfrm>
              <a:off x="7754044" y="2582948"/>
              <a:ext cx="3757070" cy="738664"/>
            </a:xfrm>
            <a:prstGeom prst="rect">
              <a:avLst/>
            </a:prstGeom>
            <a:noFill/>
          </p:spPr>
          <p:txBody>
            <a:bodyPr wrap="square" rtlCol="0">
              <a:spAutoFit/>
            </a:bodyPr>
            <a:lstStyle/>
            <a:p>
              <a:pPr algn="ctr"/>
              <a:r>
                <a:rPr lang="en-GB" sz="1400" b="1" dirty="0"/>
                <a:t>2 arterial ulcers, 7 foot ulcers, 1 mixed leg ulcer, 1 pressure ulcer, 48 venous leg ulcers &amp; 41 ulcer aetiology undefined</a:t>
              </a:r>
            </a:p>
          </p:txBody>
        </p:sp>
        <p:sp>
          <p:nvSpPr>
            <p:cNvPr id="61" name="Rectangle: Rounded Corners 60">
              <a:extLst>
                <a:ext uri="{FF2B5EF4-FFF2-40B4-BE49-F238E27FC236}">
                  <a16:creationId xmlns:a16="http://schemas.microsoft.com/office/drawing/2014/main" id="{A980108A-1D6C-4A99-90B7-BC95C3A67220}"/>
                </a:ext>
              </a:extLst>
            </p:cNvPr>
            <p:cNvSpPr/>
            <p:nvPr/>
          </p:nvSpPr>
          <p:spPr>
            <a:xfrm>
              <a:off x="7805664" y="2509534"/>
              <a:ext cx="3653831" cy="81910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Connector: Curved 62">
              <a:extLst>
                <a:ext uri="{FF2B5EF4-FFF2-40B4-BE49-F238E27FC236}">
                  <a16:creationId xmlns:a16="http://schemas.microsoft.com/office/drawing/2014/main" id="{C0E97B6B-FABD-4AFB-B29D-979157EEAAAD}"/>
                </a:ext>
              </a:extLst>
            </p:cNvPr>
            <p:cNvCxnSpPr>
              <a:cxnSpLocks/>
            </p:cNvCxnSpPr>
            <p:nvPr/>
          </p:nvCxnSpPr>
          <p:spPr>
            <a:xfrm rot="10800000" flipV="1">
              <a:off x="6444901" y="2956959"/>
              <a:ext cx="1344354" cy="388968"/>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2B86E20E-5C9E-422C-816F-8B05DEDE5B5A}"/>
              </a:ext>
            </a:extLst>
          </p:cNvPr>
          <p:cNvGrpSpPr/>
          <p:nvPr/>
        </p:nvGrpSpPr>
        <p:grpSpPr>
          <a:xfrm>
            <a:off x="4642441" y="5214949"/>
            <a:ext cx="6991539" cy="1074820"/>
            <a:chOff x="4642441" y="5214949"/>
            <a:chExt cx="6991539" cy="1074820"/>
          </a:xfrm>
        </p:grpSpPr>
        <p:sp>
          <p:nvSpPr>
            <p:cNvPr id="20" name="Rectangle: Rounded Corners 19">
              <a:extLst>
                <a:ext uri="{FF2B5EF4-FFF2-40B4-BE49-F238E27FC236}">
                  <a16:creationId xmlns:a16="http://schemas.microsoft.com/office/drawing/2014/main" id="{26E54CEB-D29F-4761-A948-05B6E2AA6F53}"/>
                </a:ext>
              </a:extLst>
            </p:cNvPr>
            <p:cNvSpPr/>
            <p:nvPr/>
          </p:nvSpPr>
          <p:spPr>
            <a:xfrm>
              <a:off x="4666299" y="5705204"/>
              <a:ext cx="1789169" cy="332901"/>
            </a:xfrm>
            <a:prstGeom prst="roundRect">
              <a:avLst/>
            </a:prstGeom>
            <a:no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0852C676-4106-4113-9B30-2603DEBA22B2}"/>
                </a:ext>
              </a:extLst>
            </p:cNvPr>
            <p:cNvSpPr txBox="1"/>
            <p:nvPr/>
          </p:nvSpPr>
          <p:spPr>
            <a:xfrm>
              <a:off x="4642441" y="5715121"/>
              <a:ext cx="2579790" cy="307777"/>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effectLst/>
                  <a:uLnTx/>
                  <a:uFillTx/>
                </a:rPr>
                <a:t>Outcomes at 12 weeks</a:t>
              </a:r>
            </a:p>
          </p:txBody>
        </p:sp>
        <p:cxnSp>
          <p:nvCxnSpPr>
            <p:cNvPr id="22" name="Straight Arrow Connector 21">
              <a:extLst>
                <a:ext uri="{FF2B5EF4-FFF2-40B4-BE49-F238E27FC236}">
                  <a16:creationId xmlns:a16="http://schemas.microsoft.com/office/drawing/2014/main" id="{9D97B327-969D-44A0-8232-00603A9C6A20}"/>
                </a:ext>
              </a:extLst>
            </p:cNvPr>
            <p:cNvCxnSpPr>
              <a:cxnSpLocks/>
            </p:cNvCxnSpPr>
            <p:nvPr/>
          </p:nvCxnSpPr>
          <p:spPr>
            <a:xfrm>
              <a:off x="5072719" y="5250458"/>
              <a:ext cx="0" cy="441610"/>
            </a:xfrm>
            <a:prstGeom prst="straightConnector1">
              <a:avLst/>
            </a:prstGeom>
            <a:noFill/>
            <a:ln w="28575" cap="flat" cmpd="sng" algn="ctr">
              <a:solidFill>
                <a:schemeClr val="tx1"/>
              </a:solidFill>
              <a:prstDash val="solid"/>
              <a:tailEnd type="triangle"/>
            </a:ln>
            <a:effectLst/>
          </p:spPr>
        </p:cxnSp>
        <p:cxnSp>
          <p:nvCxnSpPr>
            <p:cNvPr id="23" name="Straight Arrow Connector 22">
              <a:extLst>
                <a:ext uri="{FF2B5EF4-FFF2-40B4-BE49-F238E27FC236}">
                  <a16:creationId xmlns:a16="http://schemas.microsoft.com/office/drawing/2014/main" id="{49D86045-3E02-4C32-9DB7-287DACF3B9CA}"/>
                </a:ext>
              </a:extLst>
            </p:cNvPr>
            <p:cNvCxnSpPr>
              <a:cxnSpLocks/>
            </p:cNvCxnSpPr>
            <p:nvPr/>
          </p:nvCxnSpPr>
          <p:spPr>
            <a:xfrm>
              <a:off x="6037993" y="5214949"/>
              <a:ext cx="17921" cy="482203"/>
            </a:xfrm>
            <a:prstGeom prst="straightConnector1">
              <a:avLst/>
            </a:prstGeom>
            <a:noFill/>
            <a:ln w="28575" cap="flat" cmpd="sng" algn="ctr">
              <a:solidFill>
                <a:schemeClr val="tx1"/>
              </a:solidFill>
              <a:prstDash val="solid"/>
              <a:tailEnd type="triangle"/>
            </a:ln>
            <a:effectLst/>
          </p:spPr>
        </p:cxnSp>
        <p:cxnSp>
          <p:nvCxnSpPr>
            <p:cNvPr id="50" name="Straight Arrow Connector 49">
              <a:extLst>
                <a:ext uri="{FF2B5EF4-FFF2-40B4-BE49-F238E27FC236}">
                  <a16:creationId xmlns:a16="http://schemas.microsoft.com/office/drawing/2014/main" id="{56DA3F6E-E663-4EB3-AE88-B9DC859B5A07}"/>
                </a:ext>
              </a:extLst>
            </p:cNvPr>
            <p:cNvCxnSpPr>
              <a:cxnSpLocks/>
            </p:cNvCxnSpPr>
            <p:nvPr/>
          </p:nvCxnSpPr>
          <p:spPr>
            <a:xfrm flipV="1">
              <a:off x="6536987" y="5868712"/>
              <a:ext cx="1460164" cy="58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68A863F-2E09-4F00-A5DB-EB48E31B809C}"/>
                </a:ext>
              </a:extLst>
            </p:cNvPr>
            <p:cNvSpPr txBox="1"/>
            <p:nvPr/>
          </p:nvSpPr>
          <p:spPr>
            <a:xfrm>
              <a:off x="8101533" y="5508166"/>
              <a:ext cx="3409581" cy="738664"/>
            </a:xfrm>
            <a:prstGeom prst="rect">
              <a:avLst/>
            </a:prstGeom>
            <a:noFill/>
          </p:spPr>
          <p:txBody>
            <a:bodyPr wrap="square" rtlCol="0">
              <a:spAutoFit/>
            </a:bodyPr>
            <a:lstStyle/>
            <a:p>
              <a:r>
                <a:rPr lang="en-GB" sz="1400" b="1" dirty="0"/>
                <a:t>1) Wounds healed, 2) Percent wound area reduction , 3) Antibiotic usage, 4) Change in EQ5D-3L &amp; 5) Nursing time</a:t>
              </a:r>
            </a:p>
          </p:txBody>
        </p:sp>
        <p:sp>
          <p:nvSpPr>
            <p:cNvPr id="71" name="Rectangle: Rounded Corners 70">
              <a:extLst>
                <a:ext uri="{FF2B5EF4-FFF2-40B4-BE49-F238E27FC236}">
                  <a16:creationId xmlns:a16="http://schemas.microsoft.com/office/drawing/2014/main" id="{09AE0B37-E3CC-4CB3-8E45-6E41563E5527}"/>
                </a:ext>
              </a:extLst>
            </p:cNvPr>
            <p:cNvSpPr/>
            <p:nvPr/>
          </p:nvSpPr>
          <p:spPr>
            <a:xfrm>
              <a:off x="8078669" y="5470660"/>
              <a:ext cx="3555311" cy="81910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90A239FD-18D8-4D63-B7D2-670679AE5CEE}"/>
              </a:ext>
            </a:extLst>
          </p:cNvPr>
          <p:cNvGrpSpPr/>
          <p:nvPr/>
        </p:nvGrpSpPr>
        <p:grpSpPr>
          <a:xfrm>
            <a:off x="260712" y="5705204"/>
            <a:ext cx="4385808" cy="847292"/>
            <a:chOff x="260712" y="5705204"/>
            <a:chExt cx="4385808" cy="847292"/>
          </a:xfrm>
        </p:grpSpPr>
        <p:sp>
          <p:nvSpPr>
            <p:cNvPr id="8" name="TextBox 7">
              <a:extLst>
                <a:ext uri="{FF2B5EF4-FFF2-40B4-BE49-F238E27FC236}">
                  <a16:creationId xmlns:a16="http://schemas.microsoft.com/office/drawing/2014/main" id="{61C96E5B-D418-41E4-89F0-734E6C3BFDD9}"/>
                </a:ext>
              </a:extLst>
            </p:cNvPr>
            <p:cNvSpPr txBox="1"/>
            <p:nvPr/>
          </p:nvSpPr>
          <p:spPr>
            <a:xfrm>
              <a:off x="392190" y="5705204"/>
              <a:ext cx="3065234" cy="738664"/>
            </a:xfrm>
            <a:prstGeom prst="rect">
              <a:avLst/>
            </a:prstGeom>
            <a:noFill/>
          </p:spPr>
          <p:txBody>
            <a:bodyPr wrap="square" rtlCol="0">
              <a:spAutoFit/>
            </a:bodyPr>
            <a:lstStyle/>
            <a:p>
              <a:pPr algn="ctr"/>
              <a:r>
                <a:rPr lang="en-GB" sz="1400" b="1" dirty="0"/>
                <a:t>50 Control patients completed the study and 47 in the Intervention group  (one patient withdrew and two died).</a:t>
              </a:r>
            </a:p>
          </p:txBody>
        </p:sp>
        <p:sp>
          <p:nvSpPr>
            <p:cNvPr id="39" name="Rectangle: Rounded Corners 38">
              <a:extLst>
                <a:ext uri="{FF2B5EF4-FFF2-40B4-BE49-F238E27FC236}">
                  <a16:creationId xmlns:a16="http://schemas.microsoft.com/office/drawing/2014/main" id="{129D78C6-8599-44A1-934A-731F68D1D831}"/>
                </a:ext>
              </a:extLst>
            </p:cNvPr>
            <p:cNvSpPr/>
            <p:nvPr/>
          </p:nvSpPr>
          <p:spPr>
            <a:xfrm>
              <a:off x="260712" y="5733387"/>
              <a:ext cx="3252719" cy="81910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0" name="Connector: Curved 79">
              <a:extLst>
                <a:ext uri="{FF2B5EF4-FFF2-40B4-BE49-F238E27FC236}">
                  <a16:creationId xmlns:a16="http://schemas.microsoft.com/office/drawing/2014/main" id="{916881E4-4F85-44E1-9BC7-907C37D73925}"/>
                </a:ext>
              </a:extLst>
            </p:cNvPr>
            <p:cNvCxnSpPr>
              <a:cxnSpLocks/>
            </p:cNvCxnSpPr>
            <p:nvPr/>
          </p:nvCxnSpPr>
          <p:spPr>
            <a:xfrm flipV="1">
              <a:off x="3510273" y="5912974"/>
              <a:ext cx="1136247" cy="229968"/>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5" name="TextBox 84">
            <a:extLst>
              <a:ext uri="{FF2B5EF4-FFF2-40B4-BE49-F238E27FC236}">
                <a16:creationId xmlns:a16="http://schemas.microsoft.com/office/drawing/2014/main" id="{27BD585A-1CC7-4C51-8981-E9705C135889}"/>
              </a:ext>
            </a:extLst>
          </p:cNvPr>
          <p:cNvSpPr txBox="1"/>
          <p:nvPr/>
        </p:nvSpPr>
        <p:spPr>
          <a:xfrm>
            <a:off x="306731" y="35590"/>
            <a:ext cx="2192395" cy="523220"/>
          </a:xfrm>
          <a:prstGeom prst="rect">
            <a:avLst/>
          </a:prstGeom>
          <a:noFill/>
        </p:spPr>
        <p:txBody>
          <a:bodyPr wrap="none" rtlCol="0">
            <a:spAutoFit/>
          </a:bodyPr>
          <a:lstStyle/>
          <a:p>
            <a:r>
              <a:rPr lang="en-GB" sz="2800" b="1" i="1" dirty="0"/>
              <a:t>Methodology</a:t>
            </a:r>
          </a:p>
        </p:txBody>
      </p:sp>
      <p:pic>
        <p:nvPicPr>
          <p:cNvPr id="88" name="Picture 87">
            <a:extLst>
              <a:ext uri="{FF2B5EF4-FFF2-40B4-BE49-F238E27FC236}">
                <a16:creationId xmlns:a16="http://schemas.microsoft.com/office/drawing/2014/main" id="{E0AAE82F-EFEA-43C3-AC01-AE8D9A146C9A}"/>
              </a:ext>
            </a:extLst>
          </p:cNvPr>
          <p:cNvPicPr>
            <a:picLocks noChangeAspect="1"/>
          </p:cNvPicPr>
          <p:nvPr/>
        </p:nvPicPr>
        <p:blipFill>
          <a:blip r:embed="rId5"/>
          <a:stretch>
            <a:fillRect/>
          </a:stretch>
        </p:blipFill>
        <p:spPr>
          <a:xfrm>
            <a:off x="593736" y="1379846"/>
            <a:ext cx="3592746" cy="2412647"/>
          </a:xfrm>
          <a:prstGeom prst="rect">
            <a:avLst/>
          </a:prstGeom>
        </p:spPr>
      </p:pic>
      <p:pic>
        <p:nvPicPr>
          <p:cNvPr id="43" name="Audio 42">
            <a:hlinkClick r:id="" action="ppaction://media"/>
            <a:extLst>
              <a:ext uri="{FF2B5EF4-FFF2-40B4-BE49-F238E27FC236}">
                <a16:creationId xmlns:a16="http://schemas.microsoft.com/office/drawing/2014/main" id="{7F367B0A-99AC-4455-86F7-36D3157F1E1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95269240"/>
      </p:ext>
    </p:extLst>
  </p:cSld>
  <p:clrMapOvr>
    <a:masterClrMapping/>
  </p:clrMapOvr>
  <mc:AlternateContent xmlns:mc="http://schemas.openxmlformats.org/markup-compatibility/2006" xmlns:p14="http://schemas.microsoft.com/office/powerpoint/2010/main">
    <mc:Choice Requires="p14">
      <p:transition spd="slow" p14:dur="2000" advTm="107386"/>
    </mc:Choice>
    <mc:Fallback xmlns="">
      <p:transition spd="slow" advTm="107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86B0B0-E557-4F3A-8B9F-4DA673E3A17A}"/>
              </a:ext>
            </a:extLst>
          </p:cNvPr>
          <p:cNvSpPr/>
          <p:nvPr/>
        </p:nvSpPr>
        <p:spPr>
          <a:xfrm>
            <a:off x="244713" y="404045"/>
            <a:ext cx="6057613" cy="523220"/>
          </a:xfrm>
          <a:prstGeom prst="roundRect">
            <a:avLst/>
          </a:prstGeom>
          <a:gradFill>
            <a:gsLst>
              <a:gs pos="10000">
                <a:schemeClr val="bg2">
                  <a:tint val="97000"/>
                  <a:hueMod val="92000"/>
                  <a:satMod val="169000"/>
                  <a:lumMod val="164000"/>
                </a:schemeClr>
              </a:gs>
              <a:gs pos="100000">
                <a:schemeClr val="bg2">
                  <a:shade val="96000"/>
                  <a:satMod val="120000"/>
                  <a:lumMod val="90000"/>
                </a:schemeClr>
              </a:gs>
            </a:gsLst>
            <a:lin ang="612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5A3D8147-2E8B-47FE-B524-6DEAFA187ECB}"/>
              </a:ext>
            </a:extLst>
          </p:cNvPr>
          <p:cNvPicPr>
            <a:picLocks noChangeAspect="1"/>
          </p:cNvPicPr>
          <p:nvPr/>
        </p:nvPicPr>
        <p:blipFill>
          <a:blip r:embed="rId5"/>
          <a:stretch>
            <a:fillRect/>
          </a:stretch>
        </p:blipFill>
        <p:spPr>
          <a:xfrm>
            <a:off x="762428" y="1146829"/>
            <a:ext cx="3154953" cy="1963082"/>
          </a:xfrm>
          <a:prstGeom prst="rect">
            <a:avLst/>
          </a:prstGeom>
        </p:spPr>
      </p:pic>
      <p:pic>
        <p:nvPicPr>
          <p:cNvPr id="7" name="Picture 6">
            <a:extLst>
              <a:ext uri="{FF2B5EF4-FFF2-40B4-BE49-F238E27FC236}">
                <a16:creationId xmlns:a16="http://schemas.microsoft.com/office/drawing/2014/main" id="{A78E65DE-5A8E-4A64-90C2-31A257C01430}"/>
              </a:ext>
            </a:extLst>
          </p:cNvPr>
          <p:cNvPicPr>
            <a:picLocks noChangeAspect="1"/>
          </p:cNvPicPr>
          <p:nvPr/>
        </p:nvPicPr>
        <p:blipFill>
          <a:blip r:embed="rId6"/>
          <a:stretch>
            <a:fillRect/>
          </a:stretch>
        </p:blipFill>
        <p:spPr>
          <a:xfrm>
            <a:off x="3684177" y="2586356"/>
            <a:ext cx="2937799" cy="2284955"/>
          </a:xfrm>
          <a:prstGeom prst="rect">
            <a:avLst/>
          </a:prstGeom>
        </p:spPr>
      </p:pic>
      <p:sp>
        <p:nvSpPr>
          <p:cNvPr id="10" name="TextBox 9">
            <a:extLst>
              <a:ext uri="{FF2B5EF4-FFF2-40B4-BE49-F238E27FC236}">
                <a16:creationId xmlns:a16="http://schemas.microsoft.com/office/drawing/2014/main" id="{55FCC701-A238-4914-B2EC-B7E9DD2C65F0}"/>
              </a:ext>
            </a:extLst>
          </p:cNvPr>
          <p:cNvSpPr txBox="1"/>
          <p:nvPr/>
        </p:nvSpPr>
        <p:spPr>
          <a:xfrm>
            <a:off x="6883558" y="549779"/>
            <a:ext cx="4372131" cy="2862322"/>
          </a:xfrm>
          <a:prstGeom prst="rect">
            <a:avLst/>
          </a:prstGeom>
          <a:noFill/>
        </p:spPr>
        <p:txBody>
          <a:bodyPr wrap="square" rtlCol="0">
            <a:spAutoFit/>
          </a:bodyPr>
          <a:lstStyle/>
          <a:p>
            <a:pPr marL="285750" indent="-285750">
              <a:buFont typeface="Wingdings" panose="05000000000000000000" pitchFamily="2" charset="2"/>
              <a:buChar char="Ø"/>
            </a:pPr>
            <a:r>
              <a:rPr lang="en-GB" sz="2000" dirty="0"/>
              <a:t>Test was conducted in clinic settings or in the patient’s home.</a:t>
            </a:r>
          </a:p>
          <a:p>
            <a:pPr marL="285750" indent="-285750">
              <a:buFont typeface="Wingdings" panose="05000000000000000000" pitchFamily="2" charset="2"/>
              <a:buChar char="Ø"/>
            </a:pPr>
            <a:endParaRPr lang="en-GB" sz="2000" dirty="0"/>
          </a:p>
          <a:p>
            <a:pPr marL="285750" indent="-285750">
              <a:buFont typeface="Wingdings" panose="05000000000000000000" pitchFamily="2" charset="2"/>
              <a:buChar char="Ø"/>
            </a:pPr>
            <a:r>
              <a:rPr lang="en-GB" sz="2000" dirty="0"/>
              <a:t>The test takes 15 minutes</a:t>
            </a:r>
          </a:p>
          <a:p>
            <a:pPr marL="285750" indent="-285750">
              <a:buFont typeface="Wingdings" panose="05000000000000000000" pitchFamily="2" charset="2"/>
              <a:buChar char="Ø"/>
            </a:pPr>
            <a:endParaRPr lang="en-GB" sz="2000" dirty="0"/>
          </a:p>
          <a:p>
            <a:pPr marL="285750" indent="-285750">
              <a:buFont typeface="Wingdings" panose="05000000000000000000" pitchFamily="2" charset="2"/>
              <a:buChar char="Ø"/>
            </a:pPr>
            <a:r>
              <a:rPr lang="en-GB" sz="2000" dirty="0"/>
              <a:t>Easily incorporated in the clinic setting but required more strategic planning for District Nursing home visits.</a:t>
            </a:r>
          </a:p>
        </p:txBody>
      </p:sp>
      <p:sp>
        <p:nvSpPr>
          <p:cNvPr id="11" name="TextBox 10">
            <a:extLst>
              <a:ext uri="{FF2B5EF4-FFF2-40B4-BE49-F238E27FC236}">
                <a16:creationId xmlns:a16="http://schemas.microsoft.com/office/drawing/2014/main" id="{3E25C7DC-BE92-4F87-A2D3-4F7F4EE91620}"/>
              </a:ext>
            </a:extLst>
          </p:cNvPr>
          <p:cNvSpPr txBox="1"/>
          <p:nvPr/>
        </p:nvSpPr>
        <p:spPr>
          <a:xfrm>
            <a:off x="266123" y="5292558"/>
            <a:ext cx="7319793" cy="1015663"/>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t>Test was generally well tolerated and anecdotal reports from patients showed they perceived the test indicative of proactive wound management regardless of the test result. </a:t>
            </a:r>
          </a:p>
        </p:txBody>
      </p:sp>
      <p:sp>
        <p:nvSpPr>
          <p:cNvPr id="12" name="TextBox 11">
            <a:extLst>
              <a:ext uri="{FF2B5EF4-FFF2-40B4-BE49-F238E27FC236}">
                <a16:creationId xmlns:a16="http://schemas.microsoft.com/office/drawing/2014/main" id="{64BA96A9-9A7D-4CBC-9014-3D9446933DEE}"/>
              </a:ext>
            </a:extLst>
          </p:cNvPr>
          <p:cNvSpPr txBox="1"/>
          <p:nvPr/>
        </p:nvSpPr>
        <p:spPr>
          <a:xfrm>
            <a:off x="572182" y="404045"/>
            <a:ext cx="5609869" cy="523220"/>
          </a:xfrm>
          <a:prstGeom prst="rect">
            <a:avLst/>
          </a:prstGeom>
          <a:noFill/>
        </p:spPr>
        <p:txBody>
          <a:bodyPr wrap="none" rtlCol="0">
            <a:spAutoFit/>
          </a:bodyPr>
          <a:lstStyle/>
          <a:p>
            <a:r>
              <a:rPr lang="en-GB" sz="2800" b="1" i="1" dirty="0"/>
              <a:t>Bacterial protease activity (BPA) test</a:t>
            </a:r>
          </a:p>
        </p:txBody>
      </p:sp>
      <p:pic>
        <p:nvPicPr>
          <p:cNvPr id="18" name="Picture 17">
            <a:extLst>
              <a:ext uri="{FF2B5EF4-FFF2-40B4-BE49-F238E27FC236}">
                <a16:creationId xmlns:a16="http://schemas.microsoft.com/office/drawing/2014/main" id="{9742B302-07A8-485E-B6E5-2342C6C0EA6B}"/>
              </a:ext>
            </a:extLst>
          </p:cNvPr>
          <p:cNvPicPr>
            <a:picLocks noChangeAspect="1"/>
          </p:cNvPicPr>
          <p:nvPr/>
        </p:nvPicPr>
        <p:blipFill>
          <a:blip r:embed="rId7"/>
          <a:stretch>
            <a:fillRect/>
          </a:stretch>
        </p:blipFill>
        <p:spPr>
          <a:xfrm>
            <a:off x="7361204" y="3632624"/>
            <a:ext cx="1656180" cy="1031955"/>
          </a:xfrm>
          <a:prstGeom prst="rect">
            <a:avLst/>
          </a:prstGeom>
        </p:spPr>
      </p:pic>
      <p:pic>
        <p:nvPicPr>
          <p:cNvPr id="20" name="Picture 19">
            <a:extLst>
              <a:ext uri="{FF2B5EF4-FFF2-40B4-BE49-F238E27FC236}">
                <a16:creationId xmlns:a16="http://schemas.microsoft.com/office/drawing/2014/main" id="{080BD367-C86C-4C6C-A30F-54CB02929D17}"/>
              </a:ext>
            </a:extLst>
          </p:cNvPr>
          <p:cNvPicPr>
            <a:picLocks noChangeAspect="1"/>
          </p:cNvPicPr>
          <p:nvPr/>
        </p:nvPicPr>
        <p:blipFill>
          <a:blip r:embed="rId8"/>
          <a:stretch>
            <a:fillRect/>
          </a:stretch>
        </p:blipFill>
        <p:spPr>
          <a:xfrm>
            <a:off x="9410400" y="3869741"/>
            <a:ext cx="1097111" cy="914260"/>
          </a:xfrm>
          <a:prstGeom prst="rect">
            <a:avLst/>
          </a:prstGeom>
        </p:spPr>
      </p:pic>
      <p:pic>
        <p:nvPicPr>
          <p:cNvPr id="22" name="Picture 21">
            <a:extLst>
              <a:ext uri="{FF2B5EF4-FFF2-40B4-BE49-F238E27FC236}">
                <a16:creationId xmlns:a16="http://schemas.microsoft.com/office/drawing/2014/main" id="{720B80E4-1C5E-4DFE-AE39-E4FDB9E46482}"/>
              </a:ext>
            </a:extLst>
          </p:cNvPr>
          <p:cNvPicPr>
            <a:picLocks noChangeAspect="1"/>
          </p:cNvPicPr>
          <p:nvPr/>
        </p:nvPicPr>
        <p:blipFill>
          <a:blip r:embed="rId9"/>
          <a:stretch>
            <a:fillRect/>
          </a:stretch>
        </p:blipFill>
        <p:spPr>
          <a:xfrm>
            <a:off x="10507511" y="3944792"/>
            <a:ext cx="461006" cy="655287"/>
          </a:xfrm>
          <a:prstGeom prst="rect">
            <a:avLst/>
          </a:prstGeom>
        </p:spPr>
      </p:pic>
      <p:pic>
        <p:nvPicPr>
          <p:cNvPr id="24" name="Picture 23">
            <a:extLst>
              <a:ext uri="{FF2B5EF4-FFF2-40B4-BE49-F238E27FC236}">
                <a16:creationId xmlns:a16="http://schemas.microsoft.com/office/drawing/2014/main" id="{CBD01214-2582-4DBF-B3E2-E282BE77E09C}"/>
              </a:ext>
            </a:extLst>
          </p:cNvPr>
          <p:cNvPicPr>
            <a:picLocks noChangeAspect="1"/>
          </p:cNvPicPr>
          <p:nvPr/>
        </p:nvPicPr>
        <p:blipFill>
          <a:blip r:embed="rId10"/>
          <a:stretch>
            <a:fillRect/>
          </a:stretch>
        </p:blipFill>
        <p:spPr>
          <a:xfrm>
            <a:off x="7387436" y="5132771"/>
            <a:ext cx="1461743" cy="898727"/>
          </a:xfrm>
          <a:prstGeom prst="rect">
            <a:avLst/>
          </a:prstGeom>
        </p:spPr>
      </p:pic>
      <p:pic>
        <p:nvPicPr>
          <p:cNvPr id="26" name="Picture 25">
            <a:extLst>
              <a:ext uri="{FF2B5EF4-FFF2-40B4-BE49-F238E27FC236}">
                <a16:creationId xmlns:a16="http://schemas.microsoft.com/office/drawing/2014/main" id="{AE3F005A-3218-4F42-9AFF-51610C0AAFC0}"/>
              </a:ext>
            </a:extLst>
          </p:cNvPr>
          <p:cNvPicPr>
            <a:picLocks noChangeAspect="1"/>
          </p:cNvPicPr>
          <p:nvPr/>
        </p:nvPicPr>
        <p:blipFill>
          <a:blip r:embed="rId11"/>
          <a:stretch>
            <a:fillRect/>
          </a:stretch>
        </p:blipFill>
        <p:spPr>
          <a:xfrm>
            <a:off x="8977426" y="5132769"/>
            <a:ext cx="424678" cy="654847"/>
          </a:xfrm>
          <a:prstGeom prst="rect">
            <a:avLst/>
          </a:prstGeom>
        </p:spPr>
      </p:pic>
      <p:pic>
        <p:nvPicPr>
          <p:cNvPr id="28" name="Picture 27">
            <a:extLst>
              <a:ext uri="{FF2B5EF4-FFF2-40B4-BE49-F238E27FC236}">
                <a16:creationId xmlns:a16="http://schemas.microsoft.com/office/drawing/2014/main" id="{7F19B20D-774C-4453-A643-8D9840644A4A}"/>
              </a:ext>
            </a:extLst>
          </p:cNvPr>
          <p:cNvPicPr>
            <a:picLocks noChangeAspect="1"/>
          </p:cNvPicPr>
          <p:nvPr/>
        </p:nvPicPr>
        <p:blipFill>
          <a:blip r:embed="rId12"/>
          <a:stretch>
            <a:fillRect/>
          </a:stretch>
        </p:blipFill>
        <p:spPr>
          <a:xfrm>
            <a:off x="9934496" y="5132769"/>
            <a:ext cx="1048416" cy="889281"/>
          </a:xfrm>
          <a:prstGeom prst="rect">
            <a:avLst/>
          </a:prstGeom>
        </p:spPr>
      </p:pic>
      <p:pic>
        <p:nvPicPr>
          <p:cNvPr id="30" name="Graphic 29" descr="Badge 1">
            <a:extLst>
              <a:ext uri="{FF2B5EF4-FFF2-40B4-BE49-F238E27FC236}">
                <a16:creationId xmlns:a16="http://schemas.microsoft.com/office/drawing/2014/main" id="{B82B8B3A-4043-4EFB-BF66-F20D37781F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01301" y="3540098"/>
            <a:ext cx="311246" cy="311246"/>
          </a:xfrm>
          <a:prstGeom prst="rect">
            <a:avLst/>
          </a:prstGeom>
        </p:spPr>
      </p:pic>
      <p:pic>
        <p:nvPicPr>
          <p:cNvPr id="32" name="Graphic 31" descr="Badge">
            <a:extLst>
              <a:ext uri="{FF2B5EF4-FFF2-40B4-BE49-F238E27FC236}">
                <a16:creationId xmlns:a16="http://schemas.microsoft.com/office/drawing/2014/main" id="{EE14DC5E-01B1-4E77-9BA6-6D2C35D56B3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307803" y="3760870"/>
            <a:ext cx="362858" cy="362858"/>
          </a:xfrm>
          <a:prstGeom prst="rect">
            <a:avLst/>
          </a:prstGeom>
        </p:spPr>
      </p:pic>
      <p:pic>
        <p:nvPicPr>
          <p:cNvPr id="42" name="Graphic 41" descr="Badge 3">
            <a:extLst>
              <a:ext uri="{FF2B5EF4-FFF2-40B4-BE49-F238E27FC236}">
                <a16:creationId xmlns:a16="http://schemas.microsoft.com/office/drawing/2014/main" id="{FCE2AF12-1728-4128-AF32-AABB9FBC746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301301" y="4947195"/>
            <a:ext cx="371149" cy="371149"/>
          </a:xfrm>
          <a:prstGeom prst="rect">
            <a:avLst/>
          </a:prstGeom>
        </p:spPr>
      </p:pic>
      <p:pic>
        <p:nvPicPr>
          <p:cNvPr id="44" name="Graphic 43" descr="Badge 4">
            <a:extLst>
              <a:ext uri="{FF2B5EF4-FFF2-40B4-BE49-F238E27FC236}">
                <a16:creationId xmlns:a16="http://schemas.microsoft.com/office/drawing/2014/main" id="{52618E93-2F9E-49D2-9B77-2FA0313D15D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827525" y="4947195"/>
            <a:ext cx="371149" cy="371149"/>
          </a:xfrm>
          <a:prstGeom prst="rect">
            <a:avLst/>
          </a:prstGeom>
        </p:spPr>
      </p:pic>
      <p:pic>
        <p:nvPicPr>
          <p:cNvPr id="8" name="Audio 7">
            <a:hlinkClick r:id="" action="ppaction://media"/>
            <a:extLst>
              <a:ext uri="{FF2B5EF4-FFF2-40B4-BE49-F238E27FC236}">
                <a16:creationId xmlns:a16="http://schemas.microsoft.com/office/drawing/2014/main" id="{F1A9CD21-6D13-4E2C-8E00-FE3032E81CE8}"/>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840858845"/>
      </p:ext>
    </p:extLst>
  </p:cSld>
  <p:clrMapOvr>
    <a:masterClrMapping/>
  </p:clrMapOvr>
  <mc:AlternateContent xmlns:mc="http://schemas.openxmlformats.org/markup-compatibility/2006" xmlns:p14="http://schemas.microsoft.com/office/powerpoint/2010/main">
    <mc:Choice Requires="p14">
      <p:transition spd="slow" p14:dur="2000" advTm="76312"/>
    </mc:Choice>
    <mc:Fallback xmlns="">
      <p:transition spd="slow" advTm="76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8"/>
                </p:tgtEl>
              </p:cMediaNode>
            </p:audio>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60C2B28-21BC-456C-B7E8-F866A0F399AC}"/>
              </a:ext>
            </a:extLst>
          </p:cNvPr>
          <p:cNvSpPr/>
          <p:nvPr/>
        </p:nvSpPr>
        <p:spPr>
          <a:xfrm>
            <a:off x="0" y="130096"/>
            <a:ext cx="3587557" cy="1017258"/>
          </a:xfrm>
          <a:prstGeom prst="roundRect">
            <a:avLst/>
          </a:prstGeom>
          <a:gradFill>
            <a:gsLst>
              <a:gs pos="10000">
                <a:schemeClr val="bg2">
                  <a:tint val="97000"/>
                  <a:hueMod val="92000"/>
                  <a:satMod val="169000"/>
                  <a:lumMod val="164000"/>
                </a:schemeClr>
              </a:gs>
              <a:gs pos="100000">
                <a:schemeClr val="bg2">
                  <a:shade val="96000"/>
                  <a:satMod val="120000"/>
                  <a:lumMod val="90000"/>
                </a:schemeClr>
              </a:gs>
            </a:gsLst>
            <a:lin ang="612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C15E1C4-C4EB-403E-9F87-78AC35177902}"/>
              </a:ext>
            </a:extLst>
          </p:cNvPr>
          <p:cNvPicPr>
            <a:picLocks noChangeAspect="1"/>
          </p:cNvPicPr>
          <p:nvPr/>
        </p:nvPicPr>
        <p:blipFill>
          <a:blip r:embed="rId5"/>
          <a:stretch>
            <a:fillRect/>
          </a:stretch>
        </p:blipFill>
        <p:spPr>
          <a:xfrm>
            <a:off x="3841978" y="184085"/>
            <a:ext cx="7452237" cy="6351186"/>
          </a:xfrm>
          <a:prstGeom prst="rect">
            <a:avLst/>
          </a:prstGeom>
        </p:spPr>
      </p:pic>
      <p:sp>
        <p:nvSpPr>
          <p:cNvPr id="8" name="TextBox 7">
            <a:extLst>
              <a:ext uri="{FF2B5EF4-FFF2-40B4-BE49-F238E27FC236}">
                <a16:creationId xmlns:a16="http://schemas.microsoft.com/office/drawing/2014/main" id="{88D11600-0BBA-41B1-8A13-4827113D97C4}"/>
              </a:ext>
            </a:extLst>
          </p:cNvPr>
          <p:cNvSpPr txBox="1"/>
          <p:nvPr/>
        </p:nvSpPr>
        <p:spPr>
          <a:xfrm>
            <a:off x="303189" y="1592192"/>
            <a:ext cx="2981178" cy="2554545"/>
          </a:xfrm>
          <a:prstGeom prst="rect">
            <a:avLst/>
          </a:prstGeom>
          <a:noFill/>
        </p:spPr>
        <p:txBody>
          <a:bodyPr wrap="square" rtlCol="0">
            <a:spAutoFit/>
          </a:bodyPr>
          <a:lstStyle/>
          <a:p>
            <a:r>
              <a:rPr lang="en-GB" sz="2000" dirty="0"/>
              <a:t>The only imbalances were:</a:t>
            </a:r>
          </a:p>
          <a:p>
            <a:endParaRPr lang="en-GB" sz="2000" dirty="0"/>
          </a:p>
          <a:p>
            <a:pPr marL="342900" indent="-342900">
              <a:buFont typeface="Wingdings" panose="05000000000000000000" pitchFamily="2" charset="2"/>
              <a:buChar char="Ø"/>
            </a:pPr>
            <a:r>
              <a:rPr lang="en-GB" sz="2000" dirty="0"/>
              <a:t>More obese persons in the Control group (16%) compared to the Intervention group (6%) (p=0.016) </a:t>
            </a:r>
          </a:p>
          <a:p>
            <a:endParaRPr lang="en-GB" sz="2000" dirty="0"/>
          </a:p>
        </p:txBody>
      </p:sp>
      <p:pic>
        <p:nvPicPr>
          <p:cNvPr id="10" name="Picture 9">
            <a:extLst>
              <a:ext uri="{FF2B5EF4-FFF2-40B4-BE49-F238E27FC236}">
                <a16:creationId xmlns:a16="http://schemas.microsoft.com/office/drawing/2014/main" id="{60C067DC-3F3A-4E3D-97F0-583EC44373AD}"/>
              </a:ext>
            </a:extLst>
          </p:cNvPr>
          <p:cNvPicPr>
            <a:picLocks noChangeAspect="1"/>
          </p:cNvPicPr>
          <p:nvPr/>
        </p:nvPicPr>
        <p:blipFill>
          <a:blip r:embed="rId6"/>
          <a:stretch>
            <a:fillRect/>
          </a:stretch>
        </p:blipFill>
        <p:spPr>
          <a:xfrm>
            <a:off x="1865033" y="6438236"/>
            <a:ext cx="12192000" cy="437163"/>
          </a:xfrm>
          <a:prstGeom prst="rect">
            <a:avLst/>
          </a:prstGeom>
        </p:spPr>
      </p:pic>
      <p:sp>
        <p:nvSpPr>
          <p:cNvPr id="11" name="TextBox 10">
            <a:extLst>
              <a:ext uri="{FF2B5EF4-FFF2-40B4-BE49-F238E27FC236}">
                <a16:creationId xmlns:a16="http://schemas.microsoft.com/office/drawing/2014/main" id="{FC9D2CF3-EE94-4859-9DC9-E4F57CAD4C6A}"/>
              </a:ext>
            </a:extLst>
          </p:cNvPr>
          <p:cNvSpPr txBox="1"/>
          <p:nvPr/>
        </p:nvSpPr>
        <p:spPr>
          <a:xfrm>
            <a:off x="142510" y="193247"/>
            <a:ext cx="3445046" cy="954107"/>
          </a:xfrm>
          <a:prstGeom prst="rect">
            <a:avLst/>
          </a:prstGeom>
          <a:noFill/>
        </p:spPr>
        <p:txBody>
          <a:bodyPr wrap="none" rtlCol="0">
            <a:spAutoFit/>
          </a:bodyPr>
          <a:lstStyle/>
          <a:p>
            <a:r>
              <a:rPr lang="en-GB" sz="2800" b="1" i="1" dirty="0"/>
              <a:t>The groups were well </a:t>
            </a:r>
          </a:p>
          <a:p>
            <a:r>
              <a:rPr lang="en-GB" sz="2800" b="1" i="1" dirty="0"/>
              <a:t>matched at baseline </a:t>
            </a:r>
          </a:p>
        </p:txBody>
      </p:sp>
      <p:sp>
        <p:nvSpPr>
          <p:cNvPr id="5" name="TextBox 4">
            <a:extLst>
              <a:ext uri="{FF2B5EF4-FFF2-40B4-BE49-F238E27FC236}">
                <a16:creationId xmlns:a16="http://schemas.microsoft.com/office/drawing/2014/main" id="{FCD57595-6B44-47FB-B372-ED62A0CFC470}"/>
              </a:ext>
            </a:extLst>
          </p:cNvPr>
          <p:cNvSpPr txBox="1"/>
          <p:nvPr/>
        </p:nvSpPr>
        <p:spPr>
          <a:xfrm>
            <a:off x="303189" y="3943537"/>
            <a:ext cx="2829478" cy="2246769"/>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t>Intervention group had more cases of serous and less cases of sanguineous compared to the Control group (p=0.016).</a:t>
            </a:r>
          </a:p>
        </p:txBody>
      </p:sp>
      <p:pic>
        <p:nvPicPr>
          <p:cNvPr id="6" name="Audio 5">
            <a:hlinkClick r:id="" action="ppaction://media"/>
            <a:extLst>
              <a:ext uri="{FF2B5EF4-FFF2-40B4-BE49-F238E27FC236}">
                <a16:creationId xmlns:a16="http://schemas.microsoft.com/office/drawing/2014/main" id="{4C41957F-62E3-4778-86E4-16ACE0E98C1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91296924"/>
      </p:ext>
    </p:extLst>
  </p:cSld>
  <p:clrMapOvr>
    <a:masterClrMapping/>
  </p:clrMapOvr>
  <mc:AlternateContent xmlns:mc="http://schemas.openxmlformats.org/markup-compatibility/2006" xmlns:p14="http://schemas.microsoft.com/office/powerpoint/2010/main">
    <mc:Choice Requires="p14">
      <p:transition spd="slow" p14:dur="2000" advTm="24612"/>
    </mc:Choice>
    <mc:Fallback xmlns="">
      <p:transition spd="slow" advTm="24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8"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19461CB2-2614-4306-A155-CA55CFD5297A}"/>
              </a:ext>
            </a:extLst>
          </p:cNvPr>
          <p:cNvSpPr/>
          <p:nvPr/>
        </p:nvSpPr>
        <p:spPr>
          <a:xfrm>
            <a:off x="244713" y="130096"/>
            <a:ext cx="10245487" cy="771604"/>
          </a:xfrm>
          <a:prstGeom prst="roundRect">
            <a:avLst/>
          </a:prstGeom>
          <a:gradFill>
            <a:gsLst>
              <a:gs pos="10000">
                <a:schemeClr val="bg2">
                  <a:tint val="97000"/>
                  <a:hueMod val="92000"/>
                  <a:satMod val="169000"/>
                  <a:lumMod val="164000"/>
                </a:schemeClr>
              </a:gs>
              <a:gs pos="100000">
                <a:schemeClr val="bg2">
                  <a:shade val="96000"/>
                  <a:satMod val="120000"/>
                  <a:lumMod val="90000"/>
                </a:schemeClr>
              </a:gs>
            </a:gsLst>
            <a:lin ang="612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3054CF6-C08E-4CEA-AD02-B556543C160B}"/>
              </a:ext>
            </a:extLst>
          </p:cNvPr>
          <p:cNvSpPr>
            <a:spLocks noGrp="1"/>
          </p:cNvSpPr>
          <p:nvPr>
            <p:ph type="title"/>
          </p:nvPr>
        </p:nvSpPr>
        <p:spPr>
          <a:xfrm>
            <a:off x="428576" y="0"/>
            <a:ext cx="10515600" cy="1016000"/>
          </a:xfrm>
        </p:spPr>
        <p:txBody>
          <a:bodyPr>
            <a:normAutofit/>
          </a:bodyPr>
          <a:lstStyle/>
          <a:p>
            <a:r>
              <a:rPr lang="en-GB" sz="2800" b="1" i="1" dirty="0">
                <a:latin typeface="+mn-lt"/>
              </a:rPr>
              <a:t>Antibiotic prescribing trended in favour of Intervention </a:t>
            </a:r>
          </a:p>
        </p:txBody>
      </p:sp>
      <p:sp>
        <p:nvSpPr>
          <p:cNvPr id="3" name="Content Placeholder 2">
            <a:extLst>
              <a:ext uri="{FF2B5EF4-FFF2-40B4-BE49-F238E27FC236}">
                <a16:creationId xmlns:a16="http://schemas.microsoft.com/office/drawing/2014/main" id="{97F18AA4-F7CA-489D-828E-616AD3C88883}"/>
              </a:ext>
            </a:extLst>
          </p:cNvPr>
          <p:cNvSpPr>
            <a:spLocks noGrp="1"/>
          </p:cNvSpPr>
          <p:nvPr>
            <p:ph idx="1"/>
          </p:nvPr>
        </p:nvSpPr>
        <p:spPr>
          <a:xfrm>
            <a:off x="296834" y="1493157"/>
            <a:ext cx="2924224" cy="4977493"/>
          </a:xfrm>
        </p:spPr>
        <p:txBody>
          <a:bodyPr>
            <a:normAutofit lnSpcReduction="10000"/>
          </a:bodyPr>
          <a:lstStyle/>
          <a:p>
            <a:pPr>
              <a:buFont typeface="Wingdings" panose="05000000000000000000" pitchFamily="2" charset="2"/>
              <a:buChar char="Ø"/>
            </a:pPr>
            <a:r>
              <a:rPr lang="en-GB" sz="2200" dirty="0"/>
              <a:t>The Intervention Group had less numbers of antibiotics prescribed for index wound-related infections compared to the Control Group</a:t>
            </a:r>
          </a:p>
          <a:p>
            <a:pPr>
              <a:buFont typeface="Wingdings" panose="05000000000000000000" pitchFamily="2" charset="2"/>
              <a:buChar char="Ø"/>
            </a:pPr>
            <a:endParaRPr lang="en-GB" sz="2200" dirty="0"/>
          </a:p>
          <a:p>
            <a:pPr>
              <a:buFont typeface="Wingdings" panose="05000000000000000000" pitchFamily="2" charset="2"/>
              <a:buChar char="Ø"/>
            </a:pPr>
            <a:r>
              <a:rPr lang="en-GB" sz="2200" dirty="0"/>
              <a:t>Intervention: 0: 37 (74%); 1: 9 (18%); ≥2: 4 (8%); Control: 0: 29 (58%); 1: 12 (24%); ≥2: 9 (18%); p=0.068.</a:t>
            </a:r>
          </a:p>
          <a:p>
            <a:pPr>
              <a:buFont typeface="Wingdings" panose="05000000000000000000" pitchFamily="2" charset="2"/>
              <a:buChar char="Ø"/>
            </a:pPr>
            <a:endParaRPr lang="en-GB" sz="2200" dirty="0"/>
          </a:p>
          <a:p>
            <a:endParaRPr lang="en-GB" dirty="0"/>
          </a:p>
        </p:txBody>
      </p:sp>
      <p:pic>
        <p:nvPicPr>
          <p:cNvPr id="7" name="Picture 6">
            <a:extLst>
              <a:ext uri="{FF2B5EF4-FFF2-40B4-BE49-F238E27FC236}">
                <a16:creationId xmlns:a16="http://schemas.microsoft.com/office/drawing/2014/main" id="{345332E5-890C-4D89-B65F-087C0167C042}"/>
              </a:ext>
            </a:extLst>
          </p:cNvPr>
          <p:cNvPicPr>
            <a:picLocks noChangeAspect="1"/>
          </p:cNvPicPr>
          <p:nvPr/>
        </p:nvPicPr>
        <p:blipFill>
          <a:blip r:embed="rId4"/>
          <a:stretch>
            <a:fillRect/>
          </a:stretch>
        </p:blipFill>
        <p:spPr>
          <a:xfrm>
            <a:off x="3614029" y="1175657"/>
            <a:ext cx="8281137" cy="4977493"/>
          </a:xfrm>
          <a:prstGeom prst="rect">
            <a:avLst/>
          </a:prstGeom>
        </p:spPr>
      </p:pic>
      <p:pic>
        <p:nvPicPr>
          <p:cNvPr id="5" name="Audio 4">
            <a:hlinkClick r:id="" action="ppaction://media"/>
            <a:extLst>
              <a:ext uri="{FF2B5EF4-FFF2-40B4-BE49-F238E27FC236}">
                <a16:creationId xmlns:a16="http://schemas.microsoft.com/office/drawing/2014/main" id="{A2DCA7BA-65A7-4569-8766-A4970FAA3D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0797177"/>
      </p:ext>
    </p:extLst>
  </p:cSld>
  <p:clrMapOvr>
    <a:masterClrMapping/>
  </p:clrMapOvr>
  <mc:AlternateContent xmlns:mc="http://schemas.openxmlformats.org/markup-compatibility/2006" xmlns:p14="http://schemas.microsoft.com/office/powerpoint/2010/main">
    <mc:Choice Requires="p14">
      <p:transition spd="slow" p14:dur="2000" advTm="36101"/>
    </mc:Choice>
    <mc:Fallback xmlns="">
      <p:transition spd="slow" advTm="3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5059ACCC-D423-4962-8D00-3A5529929706}"/>
              </a:ext>
            </a:extLst>
          </p:cNvPr>
          <p:cNvSpPr/>
          <p:nvPr/>
        </p:nvSpPr>
        <p:spPr>
          <a:xfrm>
            <a:off x="244713" y="130096"/>
            <a:ext cx="6139543" cy="1277399"/>
          </a:xfrm>
          <a:prstGeom prst="roundRect">
            <a:avLst/>
          </a:prstGeom>
          <a:gradFill>
            <a:gsLst>
              <a:gs pos="10000">
                <a:schemeClr val="bg2">
                  <a:tint val="97000"/>
                  <a:hueMod val="92000"/>
                  <a:satMod val="169000"/>
                  <a:lumMod val="164000"/>
                </a:schemeClr>
              </a:gs>
              <a:gs pos="100000">
                <a:schemeClr val="bg2">
                  <a:shade val="96000"/>
                  <a:satMod val="120000"/>
                  <a:lumMod val="90000"/>
                </a:schemeClr>
              </a:gs>
            </a:gsLst>
            <a:lin ang="612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B841E64-7331-4665-8CC2-A73D96A3A83C}"/>
              </a:ext>
            </a:extLst>
          </p:cNvPr>
          <p:cNvSpPr txBox="1"/>
          <p:nvPr/>
        </p:nvSpPr>
        <p:spPr>
          <a:xfrm>
            <a:off x="83407" y="1407495"/>
            <a:ext cx="6139543" cy="4093428"/>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t>Mean percent wound area reduction was 56.74% (SD: 81.64) in the Intervention Group compared to 18.50% (SD: 209.56) in the Control Group;  p=0.23.</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endParaRPr lang="en-GB" sz="2000" dirty="0"/>
          </a:p>
        </p:txBody>
      </p:sp>
      <p:sp>
        <p:nvSpPr>
          <p:cNvPr id="3" name="Title 1">
            <a:extLst>
              <a:ext uri="{FF2B5EF4-FFF2-40B4-BE49-F238E27FC236}">
                <a16:creationId xmlns:a16="http://schemas.microsoft.com/office/drawing/2014/main" id="{1DBCE69C-51A1-456C-B93F-22039926AEC6}"/>
              </a:ext>
            </a:extLst>
          </p:cNvPr>
          <p:cNvSpPr txBox="1">
            <a:spLocks/>
          </p:cNvSpPr>
          <p:nvPr/>
        </p:nvSpPr>
        <p:spPr>
          <a:xfrm>
            <a:off x="245294" y="118538"/>
            <a:ext cx="6053046" cy="56605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i="1" dirty="0">
                <a:latin typeface="+mn-lt"/>
              </a:rPr>
              <a:t>Wound area reduction, Quality of Life and nurse time all trended in favour of the Intervention Group</a:t>
            </a:r>
          </a:p>
        </p:txBody>
      </p:sp>
      <p:sp>
        <p:nvSpPr>
          <p:cNvPr id="8" name="TextBox 7">
            <a:extLst>
              <a:ext uri="{FF2B5EF4-FFF2-40B4-BE49-F238E27FC236}">
                <a16:creationId xmlns:a16="http://schemas.microsoft.com/office/drawing/2014/main" id="{5A1EF293-1E25-47C3-9452-4AB8738B8147}"/>
              </a:ext>
            </a:extLst>
          </p:cNvPr>
          <p:cNvSpPr txBox="1"/>
          <p:nvPr/>
        </p:nvSpPr>
        <p:spPr>
          <a:xfrm>
            <a:off x="4538882" y="2946377"/>
            <a:ext cx="7569711" cy="1015663"/>
          </a:xfrm>
          <a:prstGeom prst="rect">
            <a:avLst/>
          </a:prstGeom>
          <a:noFill/>
        </p:spPr>
        <p:txBody>
          <a:bodyPr wrap="square" rtlCol="0">
            <a:spAutoFit/>
          </a:bodyPr>
          <a:lstStyle/>
          <a:p>
            <a:pPr marL="285750" indent="-285750">
              <a:buFont typeface="Wingdings" panose="05000000000000000000" pitchFamily="2" charset="2"/>
              <a:buChar char="Ø"/>
            </a:pPr>
            <a:r>
              <a:rPr lang="en-GB" sz="2000" dirty="0"/>
              <a:t>The mean change in the EQ-5D VAS score between baseline and up to 12 weeks of treatment was 6.2 (SD: 16.60) in the Intervention Group compared to -0.3 (SD: 19.58) in the Control Group; p=0.078</a:t>
            </a:r>
            <a:r>
              <a:rPr lang="en-GB" dirty="0"/>
              <a:t>.</a:t>
            </a:r>
          </a:p>
        </p:txBody>
      </p:sp>
      <p:pic>
        <p:nvPicPr>
          <p:cNvPr id="4" name="Picture 3">
            <a:extLst>
              <a:ext uri="{FF2B5EF4-FFF2-40B4-BE49-F238E27FC236}">
                <a16:creationId xmlns:a16="http://schemas.microsoft.com/office/drawing/2014/main" id="{0BF7BE51-E559-49BE-8A74-83A327B68CEA}"/>
              </a:ext>
            </a:extLst>
          </p:cNvPr>
          <p:cNvPicPr>
            <a:picLocks noChangeAspect="1"/>
          </p:cNvPicPr>
          <p:nvPr/>
        </p:nvPicPr>
        <p:blipFill>
          <a:blip r:embed="rId5"/>
          <a:stretch>
            <a:fillRect/>
          </a:stretch>
        </p:blipFill>
        <p:spPr>
          <a:xfrm>
            <a:off x="280835" y="2584537"/>
            <a:ext cx="4137638" cy="2503631"/>
          </a:xfrm>
          <a:prstGeom prst="rect">
            <a:avLst/>
          </a:prstGeom>
        </p:spPr>
      </p:pic>
      <p:pic>
        <p:nvPicPr>
          <p:cNvPr id="5" name="Picture 4">
            <a:extLst>
              <a:ext uri="{FF2B5EF4-FFF2-40B4-BE49-F238E27FC236}">
                <a16:creationId xmlns:a16="http://schemas.microsoft.com/office/drawing/2014/main" id="{635870D5-A007-4CFA-80D8-D6CD027FFD45}"/>
              </a:ext>
            </a:extLst>
          </p:cNvPr>
          <p:cNvPicPr>
            <a:picLocks noChangeAspect="1"/>
          </p:cNvPicPr>
          <p:nvPr/>
        </p:nvPicPr>
        <p:blipFill>
          <a:blip r:embed="rId6"/>
          <a:stretch>
            <a:fillRect/>
          </a:stretch>
        </p:blipFill>
        <p:spPr>
          <a:xfrm>
            <a:off x="6925758" y="228481"/>
            <a:ext cx="4243989" cy="2566929"/>
          </a:xfrm>
          <a:prstGeom prst="rect">
            <a:avLst/>
          </a:prstGeom>
        </p:spPr>
      </p:pic>
      <p:pic>
        <p:nvPicPr>
          <p:cNvPr id="6" name="Picture 5">
            <a:extLst>
              <a:ext uri="{FF2B5EF4-FFF2-40B4-BE49-F238E27FC236}">
                <a16:creationId xmlns:a16="http://schemas.microsoft.com/office/drawing/2014/main" id="{C56FAB78-A7E0-4C92-AF45-A2851B55771E}"/>
              </a:ext>
            </a:extLst>
          </p:cNvPr>
          <p:cNvPicPr>
            <a:picLocks noChangeAspect="1"/>
          </p:cNvPicPr>
          <p:nvPr/>
        </p:nvPicPr>
        <p:blipFill>
          <a:blip r:embed="rId7"/>
          <a:stretch>
            <a:fillRect/>
          </a:stretch>
        </p:blipFill>
        <p:spPr>
          <a:xfrm>
            <a:off x="6766861" y="4092828"/>
            <a:ext cx="4186662" cy="2536691"/>
          </a:xfrm>
          <a:prstGeom prst="rect">
            <a:avLst/>
          </a:prstGeom>
        </p:spPr>
      </p:pic>
      <p:sp>
        <p:nvSpPr>
          <p:cNvPr id="7" name="TextBox 6">
            <a:extLst>
              <a:ext uri="{FF2B5EF4-FFF2-40B4-BE49-F238E27FC236}">
                <a16:creationId xmlns:a16="http://schemas.microsoft.com/office/drawing/2014/main" id="{301A3048-538C-4CAA-BA68-434C311ADCF1}"/>
              </a:ext>
            </a:extLst>
          </p:cNvPr>
          <p:cNvSpPr txBox="1"/>
          <p:nvPr/>
        </p:nvSpPr>
        <p:spPr>
          <a:xfrm>
            <a:off x="83407" y="5197211"/>
            <a:ext cx="6139543" cy="1323439"/>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t>The total nurse time spent with each subject during 12 weeks of treatment was 416 minutes (SD: 180.13) in the Intervention Group compared to 481 minutes (SD: 231.69) in the Control Group; p=0.124 .</a:t>
            </a:r>
          </a:p>
        </p:txBody>
      </p:sp>
      <p:pic>
        <p:nvPicPr>
          <p:cNvPr id="11" name="Audio 10">
            <a:hlinkClick r:id="" action="ppaction://media"/>
            <a:extLst>
              <a:ext uri="{FF2B5EF4-FFF2-40B4-BE49-F238E27FC236}">
                <a16:creationId xmlns:a16="http://schemas.microsoft.com/office/drawing/2014/main" id="{2082BAD7-11EA-47E5-BB47-3C6A6A07FD8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108590292"/>
      </p:ext>
    </p:extLst>
  </p:cSld>
  <p:clrMapOvr>
    <a:masterClrMapping/>
  </p:clrMapOvr>
  <mc:AlternateContent xmlns:mc="http://schemas.openxmlformats.org/markup-compatibility/2006" xmlns:p14="http://schemas.microsoft.com/office/powerpoint/2010/main">
    <mc:Choice Requires="p14">
      <p:transition spd="slow" p14:dur="2000" advTm="62202"/>
    </mc:Choice>
    <mc:Fallback xmlns="">
      <p:transition spd="slow" advTm="62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bldLst>
      <p:bldP spid="2" grpId="0"/>
      <p:bldP spid="8"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8D926AA7-9DA1-49C6-BEB6-2BE827352873}"/>
              </a:ext>
            </a:extLst>
          </p:cNvPr>
          <p:cNvSpPr/>
          <p:nvPr/>
        </p:nvSpPr>
        <p:spPr>
          <a:xfrm>
            <a:off x="244713" y="130096"/>
            <a:ext cx="11121982" cy="723069"/>
          </a:xfrm>
          <a:prstGeom prst="roundRect">
            <a:avLst/>
          </a:prstGeom>
          <a:gradFill>
            <a:gsLst>
              <a:gs pos="10000">
                <a:schemeClr val="bg2">
                  <a:tint val="97000"/>
                  <a:hueMod val="92000"/>
                  <a:satMod val="169000"/>
                  <a:lumMod val="164000"/>
                </a:schemeClr>
              </a:gs>
              <a:gs pos="100000">
                <a:schemeClr val="bg2">
                  <a:shade val="96000"/>
                  <a:satMod val="120000"/>
                  <a:lumMod val="90000"/>
                </a:schemeClr>
              </a:gs>
            </a:gsLst>
            <a:lin ang="612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3AF1D2A-0B36-46FF-BD4F-D114FF5BF253}"/>
              </a:ext>
            </a:extLst>
          </p:cNvPr>
          <p:cNvSpPr txBox="1">
            <a:spLocks/>
          </p:cNvSpPr>
          <p:nvPr/>
        </p:nvSpPr>
        <p:spPr>
          <a:xfrm>
            <a:off x="286657" y="289377"/>
            <a:ext cx="11489174" cy="56378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i="1" dirty="0">
                <a:latin typeface="+mn-lt"/>
              </a:rPr>
              <a:t>Significantly lower annualised nurse time for Intervention Group </a:t>
            </a:r>
          </a:p>
        </p:txBody>
      </p:sp>
      <p:sp>
        <p:nvSpPr>
          <p:cNvPr id="3" name="TextBox 2">
            <a:extLst>
              <a:ext uri="{FF2B5EF4-FFF2-40B4-BE49-F238E27FC236}">
                <a16:creationId xmlns:a16="http://schemas.microsoft.com/office/drawing/2014/main" id="{D7CBC99F-47D3-4D6D-A2F0-5F992D7EE957}"/>
              </a:ext>
            </a:extLst>
          </p:cNvPr>
          <p:cNvSpPr txBox="1"/>
          <p:nvPr/>
        </p:nvSpPr>
        <p:spPr>
          <a:xfrm>
            <a:off x="416169" y="1203113"/>
            <a:ext cx="4788877" cy="1938992"/>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t>Linear model used to extrapolate wounds not healed in 12 weeks to projected time to healing to calculate annualised nurse time and materials usage</a:t>
            </a:r>
            <a:r>
              <a:rPr lang="en-GB" sz="2000" baseline="30000" dirty="0"/>
              <a:t>1</a:t>
            </a:r>
            <a:endParaRPr lang="en-GB" sz="2000" dirty="0"/>
          </a:p>
          <a:p>
            <a:endParaRPr lang="en-GB" sz="2000" dirty="0"/>
          </a:p>
        </p:txBody>
      </p:sp>
      <p:sp>
        <p:nvSpPr>
          <p:cNvPr id="4" name="TextBox 3">
            <a:extLst>
              <a:ext uri="{FF2B5EF4-FFF2-40B4-BE49-F238E27FC236}">
                <a16:creationId xmlns:a16="http://schemas.microsoft.com/office/drawing/2014/main" id="{8CCB42C5-FECD-4C24-85F6-BB4C6E95A693}"/>
              </a:ext>
            </a:extLst>
          </p:cNvPr>
          <p:cNvSpPr txBox="1"/>
          <p:nvPr/>
        </p:nvSpPr>
        <p:spPr>
          <a:xfrm>
            <a:off x="286657" y="6262042"/>
            <a:ext cx="10515600" cy="461665"/>
          </a:xfrm>
          <a:prstGeom prst="rect">
            <a:avLst/>
          </a:prstGeom>
          <a:noFill/>
        </p:spPr>
        <p:txBody>
          <a:bodyPr wrap="square" rtlCol="0">
            <a:spAutoFit/>
          </a:bodyPr>
          <a:lstStyle/>
          <a:p>
            <a:r>
              <a:rPr lang="en-GB" sz="1200" baseline="30000" dirty="0"/>
              <a:t>1</a:t>
            </a:r>
            <a:r>
              <a:rPr lang="en-GB" sz="1200" dirty="0"/>
              <a:t>Guest JF, Ayoub N, McIlwraith T, et al. Health economic burden that wounds impose on the National Health Service in the UK. BMJ Open 2015;5: e009283. doi:10.1136/bmjopen-2015-009283</a:t>
            </a:r>
          </a:p>
        </p:txBody>
      </p:sp>
      <p:sp>
        <p:nvSpPr>
          <p:cNvPr id="11" name="TextBox 10">
            <a:extLst>
              <a:ext uri="{FF2B5EF4-FFF2-40B4-BE49-F238E27FC236}">
                <a16:creationId xmlns:a16="http://schemas.microsoft.com/office/drawing/2014/main" id="{AF1A2CE7-E899-4F8F-90E8-513BC1D9D20C}"/>
              </a:ext>
            </a:extLst>
          </p:cNvPr>
          <p:cNvSpPr txBox="1"/>
          <p:nvPr/>
        </p:nvSpPr>
        <p:spPr>
          <a:xfrm>
            <a:off x="5208674" y="4979416"/>
            <a:ext cx="6623260" cy="923330"/>
          </a:xfrm>
          <a:prstGeom prst="rect">
            <a:avLst/>
          </a:prstGeom>
          <a:noFill/>
        </p:spPr>
        <p:txBody>
          <a:bodyPr wrap="square" rtlCol="0">
            <a:spAutoFit/>
          </a:bodyPr>
          <a:lstStyle/>
          <a:p>
            <a:r>
              <a:rPr lang="en-GB" dirty="0"/>
              <a:t>* NB. 7 Intervention Group wounds and 11 Control Group wounds increased in size in first 12 weeks not extrapolated and assumed to be unhealed at one year.</a:t>
            </a:r>
          </a:p>
        </p:txBody>
      </p:sp>
      <p:pic>
        <p:nvPicPr>
          <p:cNvPr id="13" name="Picture 12">
            <a:extLst>
              <a:ext uri="{FF2B5EF4-FFF2-40B4-BE49-F238E27FC236}">
                <a16:creationId xmlns:a16="http://schemas.microsoft.com/office/drawing/2014/main" id="{0E03EF17-62D1-46A5-B1B1-D6394F5A1DD5}"/>
              </a:ext>
            </a:extLst>
          </p:cNvPr>
          <p:cNvPicPr>
            <a:picLocks noChangeAspect="1"/>
          </p:cNvPicPr>
          <p:nvPr/>
        </p:nvPicPr>
        <p:blipFill>
          <a:blip r:embed="rId5"/>
          <a:stretch>
            <a:fillRect/>
          </a:stretch>
        </p:blipFill>
        <p:spPr>
          <a:xfrm>
            <a:off x="5083865" y="945906"/>
            <a:ext cx="6691966" cy="4022299"/>
          </a:xfrm>
          <a:prstGeom prst="rect">
            <a:avLst/>
          </a:prstGeom>
        </p:spPr>
      </p:pic>
      <p:pic>
        <p:nvPicPr>
          <p:cNvPr id="14" name="Picture 13">
            <a:extLst>
              <a:ext uri="{FF2B5EF4-FFF2-40B4-BE49-F238E27FC236}">
                <a16:creationId xmlns:a16="http://schemas.microsoft.com/office/drawing/2014/main" id="{8D206C8D-4825-4AD9-A61C-F935FCC4F5C2}"/>
              </a:ext>
            </a:extLst>
          </p:cNvPr>
          <p:cNvPicPr>
            <a:picLocks noChangeAspect="1"/>
          </p:cNvPicPr>
          <p:nvPr/>
        </p:nvPicPr>
        <p:blipFill>
          <a:blip r:embed="rId6"/>
          <a:stretch>
            <a:fillRect/>
          </a:stretch>
        </p:blipFill>
        <p:spPr>
          <a:xfrm>
            <a:off x="9595144" y="2025491"/>
            <a:ext cx="1207113" cy="499915"/>
          </a:xfrm>
          <a:prstGeom prst="rect">
            <a:avLst/>
          </a:prstGeom>
        </p:spPr>
      </p:pic>
      <p:sp>
        <p:nvSpPr>
          <p:cNvPr id="5" name="TextBox 4">
            <a:extLst>
              <a:ext uri="{FF2B5EF4-FFF2-40B4-BE49-F238E27FC236}">
                <a16:creationId xmlns:a16="http://schemas.microsoft.com/office/drawing/2014/main" id="{41226403-C2DC-481D-A0D7-3180505B35CD}"/>
              </a:ext>
            </a:extLst>
          </p:cNvPr>
          <p:cNvSpPr txBox="1"/>
          <p:nvPr/>
        </p:nvSpPr>
        <p:spPr>
          <a:xfrm>
            <a:off x="360066" y="2912295"/>
            <a:ext cx="4257431" cy="3170099"/>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t>28.3% (95%CI 2.1- 54.5%) less nurse visits predicted for the Intervention Group. Average 43 (SD: 24.54) nurse visits versus 60 (SD: 30.53) for the Control Group (p=0.0346).</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r>
              <a:rPr lang="en-GB" sz="2000" dirty="0"/>
              <a:t>Material spend</a:t>
            </a:r>
            <a:r>
              <a:rPr lang="en-GB" sz="2000" baseline="30000" dirty="0"/>
              <a:t>1</a:t>
            </a:r>
            <a:r>
              <a:rPr lang="en-GB" sz="2000" dirty="0"/>
              <a:t> trended lower for the Intervention wound; on average £124 less compared to Control Group (p=0.3749).</a:t>
            </a:r>
          </a:p>
        </p:txBody>
      </p:sp>
      <p:pic>
        <p:nvPicPr>
          <p:cNvPr id="8" name="Audio 7">
            <a:hlinkClick r:id="" action="ppaction://media"/>
            <a:extLst>
              <a:ext uri="{FF2B5EF4-FFF2-40B4-BE49-F238E27FC236}">
                <a16:creationId xmlns:a16="http://schemas.microsoft.com/office/drawing/2014/main" id="{A0082E4C-A609-4E36-A9A2-F5A6BE8255B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116278298"/>
      </p:ext>
    </p:extLst>
  </p:cSld>
  <p:clrMapOvr>
    <a:masterClrMapping/>
  </p:clrMapOvr>
  <mc:AlternateContent xmlns:mc="http://schemas.openxmlformats.org/markup-compatibility/2006" xmlns:p14="http://schemas.microsoft.com/office/powerpoint/2010/main">
    <mc:Choice Requires="p14">
      <p:transition spd="slow" p14:dur="2000" advTm="49921"/>
    </mc:Choice>
    <mc:Fallback xmlns="">
      <p:transition spd="slow" advTm="49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45AA43B-4410-4E4B-888A-FE983DF71C8A}"/>
              </a:ext>
            </a:extLst>
          </p:cNvPr>
          <p:cNvSpPr/>
          <p:nvPr/>
        </p:nvSpPr>
        <p:spPr>
          <a:xfrm>
            <a:off x="949488" y="624043"/>
            <a:ext cx="2254413" cy="417201"/>
          </a:xfrm>
          <a:prstGeom prst="roundRect">
            <a:avLst/>
          </a:prstGeom>
          <a:gradFill>
            <a:gsLst>
              <a:gs pos="10000">
                <a:schemeClr val="bg2">
                  <a:tint val="97000"/>
                  <a:hueMod val="92000"/>
                  <a:satMod val="169000"/>
                  <a:lumMod val="164000"/>
                </a:schemeClr>
              </a:gs>
              <a:gs pos="100000">
                <a:schemeClr val="bg2">
                  <a:shade val="96000"/>
                  <a:satMod val="120000"/>
                  <a:lumMod val="90000"/>
                </a:schemeClr>
              </a:gs>
            </a:gsLst>
            <a:lin ang="612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31AE7BAF-54A1-46FF-BA7B-E65EED339165}"/>
              </a:ext>
            </a:extLst>
          </p:cNvPr>
          <p:cNvSpPr>
            <a:spLocks noGrp="1"/>
          </p:cNvSpPr>
          <p:nvPr>
            <p:ph idx="4294967295"/>
          </p:nvPr>
        </p:nvSpPr>
        <p:spPr>
          <a:xfrm>
            <a:off x="732367" y="1215231"/>
            <a:ext cx="10258425" cy="1003036"/>
          </a:xfrm>
        </p:spPr>
        <p:txBody>
          <a:bodyPr>
            <a:normAutofit/>
          </a:bodyPr>
          <a:lstStyle/>
          <a:p>
            <a:pPr marL="457205" lvl="1" indent="0">
              <a:buNone/>
            </a:pPr>
            <a:endParaRPr lang="en-GB" sz="1900" dirty="0"/>
          </a:p>
          <a:p>
            <a:pPr>
              <a:buFont typeface="Wingdings" panose="05000000000000000000" pitchFamily="2" charset="2"/>
              <a:buChar char="Ø"/>
            </a:pPr>
            <a:r>
              <a:rPr lang="en-GB" sz="2000" dirty="0"/>
              <a:t>The BPA test was easy to perform and well tolerated by patients.  </a:t>
            </a:r>
          </a:p>
          <a:p>
            <a:pPr marL="0" indent="0">
              <a:buNone/>
            </a:pPr>
            <a:endParaRPr lang="en-GB" sz="1900" dirty="0"/>
          </a:p>
        </p:txBody>
      </p:sp>
      <p:sp>
        <p:nvSpPr>
          <p:cNvPr id="2" name="Title 1">
            <a:extLst>
              <a:ext uri="{FF2B5EF4-FFF2-40B4-BE49-F238E27FC236}">
                <a16:creationId xmlns:a16="http://schemas.microsoft.com/office/drawing/2014/main" id="{3123B50F-428A-49DA-8B91-D522C5CA56CD}"/>
              </a:ext>
            </a:extLst>
          </p:cNvPr>
          <p:cNvSpPr>
            <a:spLocks noGrp="1"/>
          </p:cNvSpPr>
          <p:nvPr>
            <p:ph type="title" idx="4294967295"/>
          </p:nvPr>
        </p:nvSpPr>
        <p:spPr>
          <a:xfrm>
            <a:off x="1057275" y="265112"/>
            <a:ext cx="10906125" cy="1135062"/>
          </a:xfrm>
        </p:spPr>
        <p:txBody>
          <a:bodyPr>
            <a:normAutofit/>
          </a:bodyPr>
          <a:lstStyle/>
          <a:p>
            <a:r>
              <a:rPr lang="en-GB" sz="2800" b="1" i="1" dirty="0">
                <a:latin typeface="+mn-lt"/>
              </a:rPr>
              <a:t>Conclusion</a:t>
            </a:r>
          </a:p>
        </p:txBody>
      </p:sp>
      <p:sp>
        <p:nvSpPr>
          <p:cNvPr id="5" name="TextBox 4">
            <a:extLst>
              <a:ext uri="{FF2B5EF4-FFF2-40B4-BE49-F238E27FC236}">
                <a16:creationId xmlns:a16="http://schemas.microsoft.com/office/drawing/2014/main" id="{48940AC8-B62C-4763-A602-706661366CF4}"/>
              </a:ext>
            </a:extLst>
          </p:cNvPr>
          <p:cNvSpPr txBox="1"/>
          <p:nvPr/>
        </p:nvSpPr>
        <p:spPr>
          <a:xfrm>
            <a:off x="732367" y="2245056"/>
            <a:ext cx="11581179" cy="954107"/>
          </a:xfrm>
          <a:prstGeom prst="rect">
            <a:avLst/>
          </a:prstGeom>
          <a:noFill/>
        </p:spPr>
        <p:txBody>
          <a:bodyPr wrap="square" rtlCol="0">
            <a:spAutoFit/>
          </a:bodyPr>
          <a:lstStyle/>
          <a:p>
            <a:pPr marL="285750" indent="-285750">
              <a:buFont typeface="Wingdings" panose="05000000000000000000" pitchFamily="2" charset="2"/>
              <a:buChar char="Ø"/>
            </a:pPr>
            <a:r>
              <a:rPr lang="en-GB" sz="1800" dirty="0"/>
              <a:t> </a:t>
            </a:r>
            <a:r>
              <a:rPr lang="en-GB" sz="2000" dirty="0"/>
              <a:t>Wound area reduction and nursing time in 12 weeks trended in favour of the Intervention Group</a:t>
            </a:r>
            <a:endParaRPr lang="en-GB" sz="1800" dirty="0"/>
          </a:p>
          <a:p>
            <a:pPr>
              <a:buFont typeface="Wingdings" panose="05000000000000000000" pitchFamily="2" charset="2"/>
              <a:buChar char="Ø"/>
            </a:pPr>
            <a:endParaRPr lang="en-GB" sz="1800" dirty="0"/>
          </a:p>
          <a:p>
            <a:pPr marL="0" indent="0">
              <a:buNone/>
            </a:pPr>
            <a:endParaRPr lang="en-GB" sz="1800" dirty="0"/>
          </a:p>
        </p:txBody>
      </p:sp>
      <p:sp>
        <p:nvSpPr>
          <p:cNvPr id="6" name="TextBox 5">
            <a:extLst>
              <a:ext uri="{FF2B5EF4-FFF2-40B4-BE49-F238E27FC236}">
                <a16:creationId xmlns:a16="http://schemas.microsoft.com/office/drawing/2014/main" id="{C4BEF712-C210-4200-995C-04C4C894BAFF}"/>
              </a:ext>
            </a:extLst>
          </p:cNvPr>
          <p:cNvSpPr txBox="1"/>
          <p:nvPr/>
        </p:nvSpPr>
        <p:spPr>
          <a:xfrm>
            <a:off x="732367" y="2889883"/>
            <a:ext cx="10727266" cy="2215991"/>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t>Reduced antibiotic prescribing and quality of life improvement were close to reaching statistical significance in favour of the Intervention Group (p=0.068 &amp; 0.078 respectively). </a:t>
            </a:r>
          </a:p>
          <a:p>
            <a:pPr marL="342900" indent="-342900">
              <a:buFont typeface="Wingdings" panose="05000000000000000000" pitchFamily="2" charset="2"/>
              <a:buChar char="Ø"/>
            </a:pPr>
            <a:endParaRPr lang="en-GB" sz="2000" dirty="0"/>
          </a:p>
          <a:p>
            <a:pPr marL="800100" lvl="1" indent="-342900">
              <a:buFont typeface="Arial" panose="020B0604020202020204" pitchFamily="34" charset="0"/>
              <a:buChar char="•"/>
            </a:pPr>
            <a:r>
              <a:rPr lang="en-GB" sz="2000" dirty="0"/>
              <a:t>Testing for BPA may improve patient quality of life and reduce antibiotic prescribing.</a:t>
            </a:r>
          </a:p>
          <a:p>
            <a:pPr marL="342900" indent="-342900">
              <a:buFont typeface="Wingdings" panose="05000000000000000000" pitchFamily="2" charset="2"/>
              <a:buChar char="Ø"/>
            </a:pPr>
            <a:endParaRPr lang="en-GB" sz="2000" dirty="0"/>
          </a:p>
          <a:p>
            <a:pPr marL="800100" lvl="1" indent="-342900">
              <a:buFont typeface="Wingdings" panose="05000000000000000000" pitchFamily="2" charset="2"/>
              <a:buChar char="Ø"/>
            </a:pPr>
            <a:endParaRPr lang="en-GB" sz="2000" dirty="0"/>
          </a:p>
          <a:p>
            <a:endParaRPr lang="en-GB" sz="1800" dirty="0"/>
          </a:p>
        </p:txBody>
      </p:sp>
      <p:sp>
        <p:nvSpPr>
          <p:cNvPr id="7" name="TextBox 6">
            <a:extLst>
              <a:ext uri="{FF2B5EF4-FFF2-40B4-BE49-F238E27FC236}">
                <a16:creationId xmlns:a16="http://schemas.microsoft.com/office/drawing/2014/main" id="{57C77F1F-BFF5-4CFF-BDB6-1BFECC9430F8}"/>
              </a:ext>
            </a:extLst>
          </p:cNvPr>
          <p:cNvSpPr txBox="1"/>
          <p:nvPr/>
        </p:nvSpPr>
        <p:spPr>
          <a:xfrm>
            <a:off x="732367" y="4330245"/>
            <a:ext cx="9271732" cy="1569660"/>
          </a:xfrm>
          <a:prstGeom prst="rect">
            <a:avLst/>
          </a:prstGeom>
          <a:noFill/>
        </p:spPr>
        <p:txBody>
          <a:bodyPr wrap="square" rtlCol="0">
            <a:spAutoFit/>
          </a:bodyPr>
          <a:lstStyle/>
          <a:p>
            <a:pPr>
              <a:buFont typeface="Wingdings" panose="05000000000000000000" pitchFamily="2" charset="2"/>
              <a:buChar char="Ø"/>
            </a:pPr>
            <a:endParaRPr lang="en-GB" sz="1800" dirty="0"/>
          </a:p>
          <a:p>
            <a:pPr marL="342900" indent="-342900">
              <a:buFont typeface="Wingdings" panose="05000000000000000000" pitchFamily="2" charset="2"/>
              <a:buChar char="Ø"/>
            </a:pPr>
            <a:r>
              <a:rPr lang="en-GB" sz="2000" dirty="0"/>
              <a:t>BPA testing significantly reduced predicted resource utilisation (p=0.0308).</a:t>
            </a:r>
          </a:p>
          <a:p>
            <a:pPr marL="342900" indent="-342900">
              <a:buFont typeface="Wingdings" panose="05000000000000000000" pitchFamily="2" charset="2"/>
              <a:buChar char="Ø"/>
            </a:pPr>
            <a:endParaRPr lang="en-GB" sz="2000" dirty="0"/>
          </a:p>
          <a:p>
            <a:pPr marL="800100" lvl="1" indent="-342900">
              <a:buFont typeface="Arial" panose="020B0604020202020204" pitchFamily="34" charset="0"/>
              <a:buChar char="•"/>
            </a:pPr>
            <a:r>
              <a:rPr lang="en-GB" sz="2000" dirty="0"/>
              <a:t>Potential to reduce burden on healthcare systems</a:t>
            </a:r>
          </a:p>
          <a:p>
            <a:endParaRPr lang="en-GB" sz="1800" dirty="0"/>
          </a:p>
        </p:txBody>
      </p:sp>
      <p:pic>
        <p:nvPicPr>
          <p:cNvPr id="14" name="Audio 13">
            <a:hlinkClick r:id="" action="ppaction://media"/>
            <a:extLst>
              <a:ext uri="{FF2B5EF4-FFF2-40B4-BE49-F238E27FC236}">
                <a16:creationId xmlns:a16="http://schemas.microsoft.com/office/drawing/2014/main" id="{8D0BFDA6-07F3-48E8-9270-01B994D099A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50707610"/>
      </p:ext>
    </p:extLst>
  </p:cSld>
  <p:clrMapOvr>
    <a:masterClrMapping/>
  </p:clrMapOvr>
  <mc:AlternateContent xmlns:mc="http://schemas.openxmlformats.org/markup-compatibility/2006" xmlns:p14="http://schemas.microsoft.com/office/powerpoint/2010/main">
    <mc:Choice Requires="p14">
      <p:transition spd="slow" p14:dur="2000" advTm="75104"/>
    </mc:Choice>
    <mc:Fallback xmlns="">
      <p:transition spd="slow" advTm="75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4"/>
                </p:tgtEl>
              </p:cMediaNode>
            </p:audio>
          </p:childTnLst>
        </p:cTn>
      </p:par>
    </p:tnLst>
    <p:bldLst>
      <p:bldP spid="3" grpId="0" build="p"/>
      <p:bldP spid="5"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7"/>
</p:tagLst>
</file>

<file path=ppt/tags/tag2.xml><?xml version="1.0" encoding="utf-8"?>
<p:tagLst xmlns:a="http://schemas.openxmlformats.org/drawingml/2006/main" xmlns:r="http://schemas.openxmlformats.org/officeDocument/2006/relationships" xmlns:p="http://schemas.openxmlformats.org/presentationml/2006/main">
  <p:tag name="TIMING" val="|21.7|22.2|17.6|17.9"/>
</p:tagLst>
</file>

<file path=ppt/tags/tag3.xml><?xml version="1.0" encoding="utf-8"?>
<p:tagLst xmlns:a="http://schemas.openxmlformats.org/drawingml/2006/main" xmlns:r="http://schemas.openxmlformats.org/officeDocument/2006/relationships" xmlns:p="http://schemas.openxmlformats.org/presentationml/2006/main">
  <p:tag name="TIMING" val="|7.7|2.9|16.1|13.1|1.1"/>
</p:tagLst>
</file>

<file path=ppt/tags/tag4.xml><?xml version="1.0" encoding="utf-8"?>
<p:tagLst xmlns:a="http://schemas.openxmlformats.org/drawingml/2006/main" xmlns:r="http://schemas.openxmlformats.org/officeDocument/2006/relationships" xmlns:p="http://schemas.openxmlformats.org/presentationml/2006/main">
  <p:tag name="TIMING" val="|10.2|6.2"/>
</p:tagLst>
</file>

<file path=ppt/tags/tag5.xml><?xml version="1.0" encoding="utf-8"?>
<p:tagLst xmlns:a="http://schemas.openxmlformats.org/drawingml/2006/main" xmlns:r="http://schemas.openxmlformats.org/officeDocument/2006/relationships" xmlns:p="http://schemas.openxmlformats.org/presentationml/2006/main">
  <p:tag name="TIMING" val="|21.3|10.7|18.1"/>
</p:tagLst>
</file>

<file path=ppt/tags/tag6.xml><?xml version="1.0" encoding="utf-8"?>
<p:tagLst xmlns:a="http://schemas.openxmlformats.org/drawingml/2006/main" xmlns:r="http://schemas.openxmlformats.org/officeDocument/2006/relationships" xmlns:p="http://schemas.openxmlformats.org/presentationml/2006/main">
  <p:tag name="TIMING" val="|24.2"/>
</p:tagLst>
</file>

<file path=ppt/tags/tag7.xml><?xml version="1.0" encoding="utf-8"?>
<p:tagLst xmlns:a="http://schemas.openxmlformats.org/drawingml/2006/main" xmlns:r="http://schemas.openxmlformats.org/officeDocument/2006/relationships" xmlns:p="http://schemas.openxmlformats.org/presentationml/2006/main">
  <p:tag name="TIMING" val="|0.9|11.7|8.4|21.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A1CA58AA723044BB59446338965611" ma:contentTypeVersion="0" ma:contentTypeDescription="Create a new document." ma:contentTypeScope="" ma:versionID="ba88dbc70df337a37c225db380843abc">
  <xsd:schema xmlns:xsd="http://www.w3.org/2001/XMLSchema" xmlns:xs="http://www.w3.org/2001/XMLSchema" xmlns:p="http://schemas.microsoft.com/office/2006/metadata/properties" targetNamespace="http://schemas.microsoft.com/office/2006/metadata/properties" ma:root="true" ma:fieldsID="145c46c5c91faba877d13d63116917f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3B1034D-70FD-41A7-B30F-6C31FFE8B7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7E8133A-8053-4CE5-BFA2-C31C447AF456}">
  <ds:schemaRefs>
    <ds:schemaRef ds:uri="http://schemas.microsoft.com/sharepoint/v3/contenttype/forms"/>
  </ds:schemaRefs>
</ds:datastoreItem>
</file>

<file path=customXml/itemProps3.xml><?xml version="1.0" encoding="utf-8"?>
<ds:datastoreItem xmlns:ds="http://schemas.openxmlformats.org/officeDocument/2006/customXml" ds:itemID="{1B5F02C6-29C3-42EE-8DBD-C8EBFB5AA3D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TM03457452[[fn=Celestial]]</Template>
  <TotalTime>1917</TotalTime>
  <Words>915</Words>
  <Application>Microsoft Office PowerPoint</Application>
  <PresentationFormat>Widescreen</PresentationFormat>
  <Paragraphs>79</Paragraphs>
  <Slides>10</Slides>
  <Notes>1</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Lucida Handwriting</vt:lpstr>
      <vt:lpstr>Wingdings</vt:lpstr>
      <vt:lpstr>Celestial</vt:lpstr>
      <vt:lpstr>EXPERIENCES OF TESTING WOUNDS FOR BACTERIAL PROTEASE ACTIVITY IN A COMMUNITY SETTING </vt:lpstr>
      <vt:lpstr>PowerPoint Presentation</vt:lpstr>
      <vt:lpstr>PowerPoint Presentation</vt:lpstr>
      <vt:lpstr>PowerPoint Presentation</vt:lpstr>
      <vt:lpstr>PowerPoint Presentation</vt:lpstr>
      <vt:lpstr>Antibiotic prescribing trended in favour of Intervention </vt:lpstr>
      <vt:lpstr>PowerPoint Presentation</vt:lpstr>
      <vt:lpstr>PowerPoint Presentation</vt:lpstr>
      <vt:lpstr>Conclusion</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EXPERIENCES OF TESTING WOUNDS FOR BACTERIAL PROTEASE ACTIVITY IN A COMMUNITY SETTING</dc:title>
  <dc:creator>Simon Bayliff</dc:creator>
  <cp:lastModifiedBy>Owner</cp:lastModifiedBy>
  <cp:revision>11</cp:revision>
  <dcterms:created xsi:type="dcterms:W3CDTF">2020-10-05T15:02:14Z</dcterms:created>
  <dcterms:modified xsi:type="dcterms:W3CDTF">2020-10-28T15:14:08Z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0x01010030A1CA58AA723044BB59446338965611</vt:lpwstr>
  </property>
</Properties>
</file>